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6"/>
  </p:notesMasterIdLst>
  <p:sldIdLst>
    <p:sldId id="256" r:id="rId2"/>
    <p:sldId id="257" r:id="rId3"/>
    <p:sldId id="261" r:id="rId4"/>
    <p:sldId id="262" r:id="rId5"/>
    <p:sldId id="266" r:id="rId6"/>
    <p:sldId id="267" r:id="rId7"/>
    <p:sldId id="264" r:id="rId8"/>
    <p:sldId id="270" r:id="rId9"/>
    <p:sldId id="265" r:id="rId10"/>
    <p:sldId id="268" r:id="rId11"/>
    <p:sldId id="259" r:id="rId12"/>
    <p:sldId id="260" r:id="rId13"/>
    <p:sldId id="258" r:id="rId14"/>
    <p:sldId id="282" r:id="rId15"/>
    <p:sldId id="271" r:id="rId16"/>
    <p:sldId id="272" r:id="rId17"/>
    <p:sldId id="284" r:id="rId18"/>
    <p:sldId id="276" r:id="rId19"/>
    <p:sldId id="274" r:id="rId20"/>
    <p:sldId id="286" r:id="rId21"/>
    <p:sldId id="290" r:id="rId22"/>
    <p:sldId id="269" r:id="rId23"/>
    <p:sldId id="273" r:id="rId24"/>
    <p:sldId id="275" r:id="rId25"/>
    <p:sldId id="278" r:id="rId26"/>
    <p:sldId id="280" r:id="rId27"/>
    <p:sldId id="291" r:id="rId28"/>
    <p:sldId id="287" r:id="rId29"/>
    <p:sldId id="283" r:id="rId30"/>
    <p:sldId id="279" r:id="rId31"/>
    <p:sldId id="281" r:id="rId32"/>
    <p:sldId id="277" r:id="rId33"/>
    <p:sldId id="285" r:id="rId34"/>
    <p:sldId id="28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第一回" id="{24EBE6EE-849E-4F8A-967E-B6EFC9C16F53}">
          <p14:sldIdLst>
            <p14:sldId id="256"/>
            <p14:sldId id="257"/>
            <p14:sldId id="261"/>
            <p14:sldId id="262"/>
            <p14:sldId id="266"/>
            <p14:sldId id="267"/>
            <p14:sldId id="264"/>
            <p14:sldId id="270"/>
            <p14:sldId id="265"/>
            <p14:sldId id="268"/>
            <p14:sldId id="259"/>
            <p14:sldId id="260"/>
            <p14:sldId id="258"/>
            <p14:sldId id="282"/>
            <p14:sldId id="271"/>
            <p14:sldId id="272"/>
            <p14:sldId id="284"/>
            <p14:sldId id="276"/>
            <p14:sldId id="274"/>
            <p14:sldId id="286"/>
          </p14:sldIdLst>
        </p14:section>
        <p14:section name="第二回" id="{644BE5A0-E97B-41C7-96A3-78E6124D3CB9}">
          <p14:sldIdLst>
            <p14:sldId id="290"/>
            <p14:sldId id="269"/>
            <p14:sldId id="273"/>
            <p14:sldId id="275"/>
            <p14:sldId id="278"/>
            <p14:sldId id="280"/>
            <p14:sldId id="291"/>
            <p14:sldId id="287"/>
            <p14:sldId id="283"/>
          </p14:sldIdLst>
        </p14:section>
        <p14:section name="第三回" id="{D1ACD113-DB25-4F33-B969-FD44EEABC8C3}">
          <p14:sldIdLst>
            <p14:sldId id="279"/>
            <p14:sldId id="281"/>
          </p14:sldIdLst>
        </p14:section>
        <p14:section name="第四回" id="{17EBA392-AB9C-4446-9CAA-CB6CBD37E5EA}">
          <p14:sldIdLst>
            <p14:sldId id="277"/>
            <p14:sldId id="285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3" autoAdjust="0"/>
    <p:restoredTop sz="84197" autoAdjust="0"/>
  </p:normalViewPr>
  <p:slideViewPr>
    <p:cSldViewPr snapToGrid="0">
      <p:cViewPr varScale="1">
        <p:scale>
          <a:sx n="72" d="100"/>
          <a:sy n="72" d="100"/>
        </p:scale>
        <p:origin x="13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ED2C9-F1CD-4A86-AD6A-90AA7615AC7E}" type="datetimeFigureOut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ja-JP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B422D-FFC1-4093-B201-8736867BB5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4825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ys_properties_list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表：</a:t>
            </a:r>
            <a:endParaRPr kumimoji="1"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定义：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sys_properties_list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表是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ServiceNow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中用于存储系统属性（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Property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）的表。系统属性是一种配置项，用于控制平台的各种行为和特性。这些属性可以影响用户界面、流程、系统行为等。</a:t>
            </a:r>
          </a:p>
          <a:p>
            <a:pPr lvl="1"/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用途：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系统管理员可以通过修改这些系统属性来调整和配置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ServiceNow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平台的行为，以满足组织的特定需求。</a:t>
            </a:r>
          </a:p>
          <a:p>
            <a:r>
              <a:rPr kumimoji="1"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glide.ui.polaris.experience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属性：</a:t>
            </a:r>
            <a:endParaRPr kumimoji="1"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定义：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glide.ui.polaris.experience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是一个具体的系统属性，可能用于配置与用户界面和体验相关的特性。</a:t>
            </a:r>
          </a:p>
          <a:p>
            <a:pPr lvl="1"/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用途：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这个属性的具体作用会依赖于其配置的值以及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ServiceNow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平台的版本和定制。通常，这种属性可能与界面主题、样式、交互或其他用户体验方面有关。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422D-FFC1-4093-B201-8736867BB5E4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05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422D-FFC1-4093-B201-8736867BB5E4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8678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Scope: Global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（范围：全局）：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在软件开发和系统管理中，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"Scope"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通常指的是作用范围，而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"Global"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表示全局的或整个系统的。因此，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"Scope: Global"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意味着您正在处理系统的全局设置或配置，而不仅仅是某个特定的部分或实例。</a:t>
            </a:r>
          </a:p>
          <a:p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 Set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（更新集）：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在一些系统中，尤其是像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ServiceNow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这样的平台上，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"Update Set"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是一种用于跟踪和管理系统配置更改的机制。当您对系统进行配置更改时，可以将这些更改捕获到一个称为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"Update Set"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的容器中，然后将其应用于其他环境或实例，以确保配置的一致性。</a:t>
            </a:r>
          </a:p>
          <a:p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New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（创建新的）：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这可能指的是您正在创建一个新的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"Update Set"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，以便开始记录和管理您对系统的更改。创建新的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"Update Set"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是进行系统配置更改时的常见步骤。</a:t>
            </a:r>
          </a:p>
          <a:p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Incident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（远程事件）：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这似乎是一个特定的术语，可能与您的系统或上下文相关。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"Remote Incident"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可能表示在远程环境中发生的事件或问题。</a:t>
            </a:r>
          </a:p>
          <a:p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 Set (Commit, Preview, Retrieve)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（更新集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提交、预览、检索）：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这描述了您在更新集上执行的一些操作。在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"Update Set"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中进行更改后，您可能需要提交（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）这些更改，预览（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Preview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）它们以查看效果，或者检索（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Retrieve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）更新集以在其他环境中应用这些更改。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422D-FFC1-4093-B201-8736867BB5E4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190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您提到了一些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"OOTB Table"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 of the Box Table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）以及一些表格的名称。这些表格通常是一些常见的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ServiceNow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平台上的数据表，提供了用于跟踪和管理各种工作任务和信息的结构。以下是对每个表格的简要说明：</a:t>
            </a:r>
          </a:p>
          <a:p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（任务）：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通常用于跟踪工作任务、事务或活动的表。可以根据特定需求创建不同类型的任务记录。</a:t>
            </a:r>
          </a:p>
          <a:p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Incident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（事件）：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用于跟踪和管理与服务中断或故障相关的信息。通常用于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服务管理中，以追踪和解决技术问题。</a:t>
            </a:r>
          </a:p>
          <a:p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（请求）：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用于跟踪用户提出的服务请求。这可以包括对资源的访问、设备的购买等。</a:t>
            </a:r>
          </a:p>
          <a:p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Requested Item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（请求的项目）：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通常是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表的子表，用于详细记录用户请求的特定项目。</a:t>
            </a:r>
          </a:p>
          <a:p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 Catalog Item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（类别目录项目）：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与服务目录中的具体服务或事务相关的记录。帮助组织和提供易于访问的服务目录。</a:t>
            </a:r>
          </a:p>
          <a:p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（问题）：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用于跟踪和管理系统中的问题，通常与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Incident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表相关，但用于更严重的问题和根本原因分析。</a:t>
            </a:r>
          </a:p>
          <a:p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Role Group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（用户角色组）：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用于组织和管理用户角色的表。用户角色定义了用户在系统中的权限和访问级别。</a:t>
            </a:r>
          </a:p>
          <a:p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Company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（公司）：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通常用于记录组织中的公司信息。</a:t>
            </a:r>
          </a:p>
          <a:p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Department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（部门）：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通常用于记录组织中的部门信息。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422D-FFC1-4093-B201-8736867BB5E4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29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422D-FFC1-4093-B201-8736867BB5E4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9179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選択肢</a:t>
            </a:r>
            <a:endParaRPr lang="en-US" altLang="ja-JP" dirty="0"/>
          </a:p>
          <a:p>
            <a:r>
              <a:rPr lang="ja-JP" altLang="en-US" dirty="0"/>
              <a:t>参照</a:t>
            </a:r>
            <a:br>
              <a:rPr lang="en-US" altLang="ja-JP" dirty="0"/>
            </a:br>
            <a:r>
              <a:rPr lang="ja-JP" altLang="en-US" dirty="0"/>
              <a:t>技術</a:t>
            </a:r>
            <a:endParaRPr lang="zh-CN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422D-FFC1-4093-B201-8736867BB5E4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210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日付</a:t>
            </a:r>
            <a:endParaRPr lang="zh-CN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422D-FFC1-4093-B201-8736867BB5E4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9638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参照</a:t>
            </a:r>
            <a:endParaRPr lang="zh-CN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422D-FFC1-4093-B201-8736867BB5E4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60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13A60-BA17-49B5-92EC-7E7CC7BF67CA}" type="datetimeFigureOut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C8CD-D4E1-44E2-97C8-7EAC2D37E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65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13A60-BA17-49B5-92EC-7E7CC7BF67CA}" type="datetimeFigureOut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C8CD-D4E1-44E2-97C8-7EAC2D37E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3333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13A60-BA17-49B5-92EC-7E7CC7BF67CA}" type="datetimeFigureOut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C8CD-D4E1-44E2-97C8-7EAC2D37E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3857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13A60-BA17-49B5-92EC-7E7CC7BF67CA}" type="datetimeFigureOut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C8CD-D4E1-44E2-97C8-7EAC2D37E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1239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13A60-BA17-49B5-92EC-7E7CC7BF67CA}" type="datetimeFigureOut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C8CD-D4E1-44E2-97C8-7EAC2D37E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96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13A60-BA17-49B5-92EC-7E7CC7BF67CA}" type="datetimeFigureOut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C8CD-D4E1-44E2-97C8-7EAC2D37E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440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13A60-BA17-49B5-92EC-7E7CC7BF67CA}" type="datetimeFigureOut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C8CD-D4E1-44E2-97C8-7EAC2D37E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778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13A60-BA17-49B5-92EC-7E7CC7BF67CA}" type="datetimeFigureOut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C8CD-D4E1-44E2-97C8-7EAC2D37E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509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13A60-BA17-49B5-92EC-7E7CC7BF67CA}" type="datetimeFigureOut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C8CD-D4E1-44E2-97C8-7EAC2D37E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836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E413A60-BA17-49B5-92EC-7E7CC7BF67CA}" type="datetimeFigureOut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85C8CD-D4E1-44E2-97C8-7EAC2D37E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8199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13A60-BA17-49B5-92EC-7E7CC7BF67CA}" type="datetimeFigureOut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C8CD-D4E1-44E2-97C8-7EAC2D37E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9864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E413A60-BA17-49B5-92EC-7E7CC7BF67CA}" type="datetimeFigureOut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485C8CD-D4E1-44E2-97C8-7EAC2D37E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489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ervicenow.com/" TargetMode="External"/><Relationship Id="rId2" Type="http://schemas.openxmlformats.org/officeDocument/2006/relationships/hyperlink" Target="https://nowlearning.servicenow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ervicenow.com/community/" TargetMode="External"/><Relationship Id="rId4" Type="http://schemas.openxmlformats.org/officeDocument/2006/relationships/hyperlink" Target="https://developer.servicenow.com/dev.do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156739.service-now.com/sys_properties.do?sys_id=3618dafdc7e02010099a308dc7c2603d&amp;sysparm_record_target=sys_properties&amp;sysparm_record_row=1&amp;sysparm_record_rows=2755&amp;sysparm_record_list=ORDERBYDESCsys_updated_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1607D-3AC9-3E7C-9493-88B5BAAC76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>
                <a:latin typeface="LiberationSans-Bold"/>
              </a:rPr>
              <a:t>Servi</a:t>
            </a:r>
            <a:r>
              <a:rPr lang="en-US" altLang="zh-CN">
                <a:latin typeface="LiberationSans-Bold"/>
              </a:rPr>
              <a:t>c</a:t>
            </a:r>
            <a:r>
              <a:rPr kumimoji="1" lang="en-US" altLang="zh-CN">
                <a:latin typeface="LiberationSans-Bold"/>
              </a:rPr>
              <a:t>eNow</a:t>
            </a:r>
            <a:br>
              <a:rPr kumimoji="1" lang="en-US" altLang="zh-CN"/>
            </a:br>
            <a:endParaRPr kumimoji="1" lang="ja-JP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AD74B1-7C10-2626-14D6-7FC80AF837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kumimoji="1" lang="en-US" altLang="ja-JP">
                <a:latin typeface="LiberationSans-Bold"/>
              </a:rPr>
              <a:t>                 </a:t>
            </a:r>
            <a:r>
              <a:rPr lang="en-US" altLang="zh-CN">
                <a:latin typeface="LiberationSans-Bold"/>
              </a:rPr>
              <a:t>Bella         </a:t>
            </a:r>
          </a:p>
          <a:p>
            <a:pPr algn="r"/>
            <a:r>
              <a:rPr kumimoji="1" lang="en-US" altLang="ja-JP">
                <a:latin typeface="LiberationSans-Bold"/>
              </a:rPr>
              <a:t>2023/11/25</a:t>
            </a:r>
            <a:endParaRPr kumimoji="1" lang="ja-JP" altLang="en-US">
              <a:latin typeface="Liberatio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2589885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CD3D07-AC91-F5A2-F282-593632170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11" y="1478651"/>
            <a:ext cx="5189045" cy="28432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B1848E-9992-A2B9-0A3B-8A312AF2D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40" y="791633"/>
            <a:ext cx="3295819" cy="5270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CB7FD6-8404-BF2E-7D68-A173B206C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845" y="791633"/>
            <a:ext cx="4153260" cy="14174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938412-8E91-5852-4ED9-274A2E5FB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515" y="2490245"/>
            <a:ext cx="5267433" cy="290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16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B48609-9D32-C7F5-7298-574B8CF23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17" y="635037"/>
            <a:ext cx="10076033" cy="558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56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3EA23A-FA3A-22D1-5ADA-9A67F7F2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711677"/>
            <a:ext cx="10076033" cy="5434644"/>
          </a:xfrm>
          <a:prstGeom prst="rect">
            <a:avLst/>
          </a:prstGeom>
        </p:spPr>
      </p:pic>
      <p:sp>
        <p:nvSpPr>
          <p:cNvPr id="2" name="对话气泡: 椭圆形 1">
            <a:extLst>
              <a:ext uri="{FF2B5EF4-FFF2-40B4-BE49-F238E27FC236}">
                <a16:creationId xmlns:a16="http://schemas.microsoft.com/office/drawing/2014/main" id="{28F944EE-CF0D-1677-95CD-DFD59D824315}"/>
              </a:ext>
            </a:extLst>
          </p:cNvPr>
          <p:cNvSpPr/>
          <p:nvPr/>
        </p:nvSpPr>
        <p:spPr>
          <a:xfrm>
            <a:off x="3390900" y="311187"/>
            <a:ext cx="2790825" cy="1165188"/>
          </a:xfrm>
          <a:prstGeom prst="wedgeEllipseCallout">
            <a:avLst>
              <a:gd name="adj1" fmla="val -60833"/>
              <a:gd name="adj2" fmla="val 8457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/>
              <a:t>Admin</a:t>
            </a:r>
            <a:r>
              <a:rPr kumimoji="1" lang="ja-JP" altLang="en-US" sz="1600"/>
              <a:t>権限追加</a:t>
            </a:r>
            <a:endParaRPr kumimoji="1" lang="en-US" altLang="ja-JP" sz="1600"/>
          </a:p>
          <a:p>
            <a:pPr algn="ctr"/>
            <a:r>
              <a:rPr kumimoji="1" lang="en-US" altLang="ja-JP" sz="1600"/>
              <a:t>ACL</a:t>
            </a:r>
            <a:r>
              <a:rPr kumimoji="1" lang="ja-JP" altLang="en-US" sz="1600"/>
              <a:t>設定</a:t>
            </a:r>
            <a:endParaRPr kumimoji="1" lang="en-US" altLang="ja-JP" sz="1600"/>
          </a:p>
          <a:p>
            <a:pPr algn="ctr"/>
            <a:r>
              <a:rPr kumimoji="1" lang="ja-JP" altLang="en-US" sz="1600"/>
              <a:t>更新セット読み込み</a:t>
            </a:r>
          </a:p>
        </p:txBody>
      </p:sp>
    </p:spTree>
    <p:extLst>
      <p:ext uri="{BB962C8B-B14F-4D97-AF65-F5344CB8AC3E}">
        <p14:creationId xmlns:p14="http://schemas.microsoft.com/office/powerpoint/2010/main" val="2537983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422F5A-9956-AD5F-4C28-D0051F086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618"/>
            <a:ext cx="12192000" cy="581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9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450572-05BC-215F-1067-2E5DD3BE3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32" y="344612"/>
            <a:ext cx="10075893" cy="5574305"/>
          </a:xfrm>
          <a:prstGeom prst="rect">
            <a:avLst/>
          </a:prstGeom>
        </p:spPr>
      </p:pic>
      <p:sp>
        <p:nvSpPr>
          <p:cNvPr id="4" name="爆炸形: 8 pt  3">
            <a:extLst>
              <a:ext uri="{FF2B5EF4-FFF2-40B4-BE49-F238E27FC236}">
                <a16:creationId xmlns:a16="http://schemas.microsoft.com/office/drawing/2014/main" id="{05E33367-308F-4BE8-DF1A-CF2BA5D3F734}"/>
              </a:ext>
            </a:extLst>
          </p:cNvPr>
          <p:cNvSpPr/>
          <p:nvPr/>
        </p:nvSpPr>
        <p:spPr>
          <a:xfrm>
            <a:off x="5791978" y="1531620"/>
            <a:ext cx="388620" cy="289560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3643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055D9-8657-A302-EBBB-122FF7C2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>
                <a:latin typeface="LiberationSans-Bold"/>
              </a:rPr>
              <a:t>List Filter</a:t>
            </a:r>
            <a:endParaRPr kumimoji="1" lang="ja-JP" altLang="en-US" sz="4000">
              <a:latin typeface="LiberationSans-Bold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C28874-742B-86B9-9F3B-A1BD07035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806" y="2191731"/>
            <a:ext cx="4438808" cy="23218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77C4D0-7848-B698-50C1-5EA0A9773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359" y="1872027"/>
            <a:ext cx="3734640" cy="24225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1891BF-32A4-A9B3-182A-4BA7E7C79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466" y="4002604"/>
            <a:ext cx="2871259" cy="2301310"/>
          </a:xfrm>
          <a:prstGeom prst="rect">
            <a:avLst/>
          </a:prstGeom>
        </p:spPr>
      </p:pic>
      <p:sp>
        <p:nvSpPr>
          <p:cNvPr id="3" name="爆炸形: 8 pt  2">
            <a:extLst>
              <a:ext uri="{FF2B5EF4-FFF2-40B4-BE49-F238E27FC236}">
                <a16:creationId xmlns:a16="http://schemas.microsoft.com/office/drawing/2014/main" id="{259070D1-1306-7081-515F-DF5915CAD745}"/>
              </a:ext>
            </a:extLst>
          </p:cNvPr>
          <p:cNvSpPr/>
          <p:nvPr/>
        </p:nvSpPr>
        <p:spPr>
          <a:xfrm>
            <a:off x="8144359" y="1912991"/>
            <a:ext cx="408375" cy="457200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FC5841-E0FE-12D2-E2E1-BDDF1D39CE93}"/>
              </a:ext>
            </a:extLst>
          </p:cNvPr>
          <p:cNvSpPr txBox="1"/>
          <p:nvPr/>
        </p:nvSpPr>
        <p:spPr>
          <a:xfrm>
            <a:off x="1504950" y="5224104"/>
            <a:ext cx="1876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b="1" i="0" u="none" strike="noStrike" baseline="0">
                <a:latin typeface="LiberationSans-Bold"/>
              </a:rPr>
              <a:t>Dot-walking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55271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055D9-8657-A302-EBBB-122FF7C2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>
                <a:latin typeface="LiberationSans-Bold"/>
              </a:rPr>
              <a:t>Form</a:t>
            </a:r>
            <a:endParaRPr kumimoji="1" lang="ja-JP" altLang="en-US" sz="4000">
              <a:latin typeface="LiberationSans-Bold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BC7306-16D2-C5E8-0278-8851ECA7D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19" y="1904637"/>
            <a:ext cx="10697296" cy="36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41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055D9-8657-A302-EBBB-122FF7C2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>
                <a:latin typeface="LiberationSans-Bold"/>
              </a:rPr>
              <a:t>Form</a:t>
            </a:r>
            <a:endParaRPr kumimoji="1" lang="ja-JP" altLang="en-US" sz="4000">
              <a:latin typeface="LiberationSans-Bold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F18E19-1993-E4D1-0BC5-87A6BF1E4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46596"/>
            <a:ext cx="10051796" cy="29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58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3759F-973D-38BC-EC4E-BE534DB9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>
                <a:latin typeface="LiberationSans-Bold"/>
              </a:rPr>
              <a:t>Field </a:t>
            </a:r>
            <a:r>
              <a:rPr lang="en-US" altLang="ja-JP" sz="1800" b="0" i="0" u="none" strike="noStrike" baseline="0">
                <a:latin typeface="LiberationSerif"/>
              </a:rPr>
              <a:t>Dictionary /</a:t>
            </a:r>
            <a:r>
              <a:rPr lang="ja-JP" altLang="en-US" sz="1800" b="0" i="0" u="none" strike="noStrike" baseline="0">
                <a:latin typeface="LiberationSerif"/>
              </a:rPr>
              <a:t>辞書</a:t>
            </a:r>
            <a:endParaRPr kumimoji="1" lang="ja-JP" altLang="en-US" sz="4000">
              <a:latin typeface="LiberationSans-Bold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CEF7F7-2F27-9B92-857A-DB4C9C7E6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802756" cy="4023360"/>
          </a:xfrm>
        </p:spPr>
        <p:txBody>
          <a:bodyPr/>
          <a:lstStyle/>
          <a:p>
            <a:r>
              <a:rPr lang="en-US" altLang="ja-JP" b="0" i="0" u="none" strike="noStrike">
                <a:effectLst/>
                <a:latin typeface="Lato" panose="020F0502020204030203" pitchFamily="34" charset="0"/>
              </a:rPr>
              <a:t>True/False</a:t>
            </a:r>
            <a:r>
              <a:rPr lang="ja-JP" altLang="en-US">
                <a:latin typeface="Lato" panose="020F0502020204030203" pitchFamily="34" charset="0"/>
              </a:rPr>
              <a:t>→</a:t>
            </a:r>
            <a:r>
              <a:rPr kumimoji="1" lang="en-US" altLang="ja-JP"/>
              <a:t> Checkbox </a:t>
            </a:r>
            <a:r>
              <a:rPr kumimoji="1" lang="ja-JP" altLang="en-US"/>
              <a:t>　　　</a:t>
            </a:r>
            <a:endParaRPr kumimoji="1" lang="en-US" altLang="ja-JP"/>
          </a:p>
          <a:p>
            <a:r>
              <a:rPr lang="en-US" altLang="ja-JP" b="0" i="0" u="none" strike="noStrike">
                <a:effectLst/>
                <a:latin typeface="Lato" panose="020F0502020204030203" pitchFamily="34" charset="0"/>
              </a:rPr>
              <a:t>Calendar Date/Time</a:t>
            </a:r>
          </a:p>
          <a:p>
            <a:r>
              <a:rPr lang="en-US" altLang="ja-JP" b="0" i="0" u="none" strike="noStrike">
                <a:effectLst/>
                <a:latin typeface="Lato" panose="020F0502020204030203" pitchFamily="34" charset="0"/>
              </a:rPr>
              <a:t>Choice</a:t>
            </a:r>
            <a:endParaRPr lang="en-US" altLang="ja-JP">
              <a:latin typeface="Lato" panose="020F0502020204030203" pitchFamily="34" charset="0"/>
            </a:endParaRPr>
          </a:p>
          <a:p>
            <a:r>
              <a:rPr lang="en-US" altLang="ja-JP" b="0" i="0" u="none" strike="noStrike">
                <a:effectLst/>
                <a:latin typeface="Lato" panose="020F0502020204030203" pitchFamily="34" charset="0"/>
              </a:rPr>
              <a:t>Currency</a:t>
            </a:r>
          </a:p>
          <a:p>
            <a:r>
              <a:rPr kumimoji="1" lang="en-US" altLang="ja-JP"/>
              <a:t>String</a:t>
            </a:r>
            <a:r>
              <a:rPr kumimoji="1" lang="ja-JP" altLang="en-US"/>
              <a:t>（２５５）　</a:t>
            </a:r>
            <a:r>
              <a:rPr kumimoji="1" lang="en-US" altLang="ja-JP"/>
              <a:t>choice </a:t>
            </a:r>
          </a:p>
          <a:p>
            <a:r>
              <a:rPr lang="en-US" altLang="ja-JP" b="0" i="0" u="none" strike="noStrike">
                <a:effectLst/>
                <a:latin typeface="Lato" panose="020F0502020204030203" pitchFamily="34" charset="0"/>
              </a:rPr>
              <a:t>Date/Time</a:t>
            </a:r>
          </a:p>
          <a:p>
            <a:r>
              <a:rPr lang="en-US" altLang="ja-JP" b="0" i="0" u="sng">
                <a:effectLst/>
                <a:latin typeface="Lato" panose="020F0502020204030203" pitchFamily="34" charset="0"/>
              </a:rPr>
              <a:t>Duration</a:t>
            </a:r>
            <a:endParaRPr lang="en-US" altLang="ja-JP">
              <a:latin typeface="Lato" panose="020F0502020204030203" pitchFamily="34" charset="0"/>
            </a:endParaRPr>
          </a:p>
          <a:p>
            <a:r>
              <a:rPr lang="en-US" altLang="ja-JP" b="0" i="0" u="none" strike="noStrike">
                <a:effectLst/>
                <a:latin typeface="Lato" panose="020F0502020204030203" pitchFamily="34" charset="0"/>
              </a:rPr>
              <a:t>Integer</a:t>
            </a:r>
          </a:p>
          <a:p>
            <a:r>
              <a:rPr lang="en-US" altLang="ja-JP" b="0" i="0" u="none" strike="noStrike">
                <a:effectLst/>
                <a:latin typeface="Lato" panose="020F0502020204030203" pitchFamily="34" charset="0"/>
              </a:rPr>
              <a:t>Reference</a:t>
            </a:r>
            <a:endParaRPr kumimoji="1" lang="ja-JP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25D549D-6D0A-DF9C-FB99-A37E789B123C}"/>
              </a:ext>
            </a:extLst>
          </p:cNvPr>
          <p:cNvSpPr txBox="1">
            <a:spLocks/>
          </p:cNvSpPr>
          <p:nvPr/>
        </p:nvSpPr>
        <p:spPr>
          <a:xfrm>
            <a:off x="5784093" y="1845734"/>
            <a:ext cx="380275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0" i="0" u="none" strike="noStrike">
                <a:effectLst/>
                <a:latin typeface="Lato" panose="020F0502020204030203" pitchFamily="34" charset="0"/>
              </a:rPr>
              <a:t>URL </a:t>
            </a:r>
          </a:p>
          <a:p>
            <a:r>
              <a:rPr lang="en-US" altLang="ja-JP" b="0" i="0" u="none" strike="noStrike">
                <a:effectLst/>
                <a:latin typeface="Lato" panose="020F0502020204030203" pitchFamily="34" charset="0"/>
              </a:rPr>
              <a:t>List</a:t>
            </a:r>
            <a:r>
              <a:rPr lang="ja-JP" altLang="en-US" b="0" i="0" u="none" strike="noStrike">
                <a:effectLst/>
                <a:latin typeface="Lato" panose="020F0502020204030203" pitchFamily="34" charset="0"/>
              </a:rPr>
              <a:t>　</a:t>
            </a:r>
            <a:r>
              <a:rPr lang="en-US" altLang="ja-JP" b="0" i="0" u="none" strike="noStrike">
                <a:effectLst/>
                <a:latin typeface="Lato" panose="020F0502020204030203" pitchFamily="34" charset="0"/>
              </a:rPr>
              <a:t> </a:t>
            </a:r>
            <a:r>
              <a:rPr lang="ja-JP" altLang="en-US"/>
              <a:t>　　</a:t>
            </a:r>
            <a:endParaRPr lang="en-US" altLang="ja-JP"/>
          </a:p>
          <a:p>
            <a:r>
              <a:rPr lang="en-US" altLang="ja-JP" b="0" i="0" u="none" strike="noStrike">
                <a:effectLst/>
                <a:latin typeface="Lato" panose="020F0502020204030203" pitchFamily="34" charset="0"/>
              </a:rPr>
              <a:t>Journal List</a:t>
            </a:r>
          </a:p>
          <a:p>
            <a:r>
              <a:rPr lang="en-US" altLang="ja-JP" b="0" i="0" u="none" strike="noStrike">
                <a:effectLst/>
                <a:latin typeface="Lato" panose="020F0502020204030203" pitchFamily="34" charset="0"/>
              </a:rPr>
              <a:t>Journal Input</a:t>
            </a:r>
          </a:p>
          <a:p>
            <a:r>
              <a:rPr lang="en-US" altLang="ja-JP" b="0" i="0" u="none" strike="noStrike">
                <a:effectLst/>
                <a:latin typeface="Lato" panose="020F0502020204030203" pitchFamily="34" charset="0"/>
              </a:rPr>
              <a:t> </a:t>
            </a:r>
          </a:p>
          <a:p>
            <a:endParaRPr lang="en-US" altLang="ja-JP" b="0" i="0" u="none" strike="noStrike">
              <a:effectLst/>
              <a:latin typeface="Lato" panose="020F0502020204030203" pitchFamily="34" charset="0"/>
            </a:endParaRPr>
          </a:p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10238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055D9-8657-A302-EBBB-122FF7C2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>
                <a:latin typeface="LiberationSans-Bold"/>
              </a:rPr>
              <a:t>Create Application</a:t>
            </a:r>
            <a:r>
              <a:rPr kumimoji="1" lang="zh-CN" altLang="en-US" sz="4000" dirty="0">
                <a:latin typeface="LiberationSans-Bold"/>
              </a:rPr>
              <a:t>（演示）</a:t>
            </a:r>
            <a:endParaRPr kumimoji="1" lang="ja-JP" altLang="en-US" sz="4000" dirty="0">
              <a:latin typeface="LiberationSans-Bold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B7CE92-7673-BD79-5FD0-061EA8347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6" y="2194032"/>
            <a:ext cx="3570632" cy="18651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1D716A-E7B4-16DC-5F33-21F659B5A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88" y="2145361"/>
            <a:ext cx="3307688" cy="197824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5D38A5-1994-B18E-3FFC-B9733A46FDD7}"/>
              </a:ext>
            </a:extLst>
          </p:cNvPr>
          <p:cNvSpPr txBox="1"/>
          <p:nvPr/>
        </p:nvSpPr>
        <p:spPr>
          <a:xfrm>
            <a:off x="3810918" y="1824700"/>
            <a:ext cx="361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System Application /Studio</a:t>
            </a:r>
            <a:endParaRPr kumimoji="1" lang="ja-JP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DDC45E-09FB-31D4-B2A8-8708AB023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081" y="2194032"/>
            <a:ext cx="4273223" cy="18809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4DC4A3A-C8FB-984E-6F5F-79C50591B0C9}"/>
              </a:ext>
            </a:extLst>
          </p:cNvPr>
          <p:cNvSpPr txBox="1"/>
          <p:nvPr/>
        </p:nvSpPr>
        <p:spPr>
          <a:xfrm>
            <a:off x="7289176" y="1824700"/>
            <a:ext cx="4541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System Definition/tables and columns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4164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83A150-5930-1D3C-6F83-FF50368F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latin typeface="LiberationSans-Bold"/>
              </a:rPr>
              <a:t>Link:</a:t>
            </a:r>
            <a:endParaRPr kumimoji="1" lang="ja-JP" altLang="en-US">
              <a:latin typeface="LiberationSans-Bold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A03FAA-8EFA-4E90-245A-3260A1852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>
                <a:hlinkClick r:id="rId2"/>
              </a:rPr>
              <a:t>https://nowlearning.servicenow.com/</a:t>
            </a:r>
            <a:endParaRPr kumimoji="1" lang="en-US" altLang="ja-JP" b="1" dirty="0"/>
          </a:p>
          <a:p>
            <a:r>
              <a:rPr lang="en-US" altLang="ja-JP" b="1" dirty="0">
                <a:hlinkClick r:id="rId3"/>
              </a:rPr>
              <a:t>https://docs.servicenow.com/</a:t>
            </a:r>
            <a:endParaRPr kumimoji="1" lang="en-US" altLang="ja-JP" b="1" dirty="0"/>
          </a:p>
          <a:p>
            <a:r>
              <a:rPr kumimoji="1" lang="en-US" altLang="ja-JP" b="1" dirty="0">
                <a:hlinkClick r:id="rId4"/>
              </a:rPr>
              <a:t>https://developer.servicenow.com/dev.do</a:t>
            </a:r>
            <a:endParaRPr kumimoji="1" lang="en-US" altLang="ja-JP" b="1" dirty="0"/>
          </a:p>
          <a:p>
            <a:r>
              <a:rPr kumimoji="1" lang="en-US" altLang="ja-JP" b="1" dirty="0">
                <a:hlinkClick r:id="rId5"/>
              </a:rPr>
              <a:t>https://www.servicenow.com/community/</a:t>
            </a:r>
            <a:endParaRPr kumimoji="1" lang="en-US" altLang="ja-JP" b="1" dirty="0"/>
          </a:p>
          <a:p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981200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04AF4CA-332D-3B7F-4416-6435FA5AC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93662"/>
            <a:ext cx="10420350" cy="6268669"/>
          </a:xfrm>
        </p:spPr>
      </p:pic>
    </p:spTree>
    <p:extLst>
      <p:ext uri="{BB962C8B-B14F-4D97-AF65-F5344CB8AC3E}">
        <p14:creationId xmlns:p14="http://schemas.microsoft.com/office/powerpoint/2010/main" val="2076046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9D6420-7A4A-EB76-16FB-81232054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Scope and update set</a:t>
            </a:r>
            <a:endParaRPr kumimoji="1" lang="ja-JP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15C7C8-D729-9349-1FD7-9243B79CC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Scope :Global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Update set: default</a:t>
            </a:r>
          </a:p>
          <a:p>
            <a:r>
              <a:rPr lang="en-US" altLang="ja-JP" dirty="0" err="1"/>
              <a:t>CreateNew</a:t>
            </a:r>
            <a:endParaRPr lang="en-US" altLang="ja-JP" dirty="0"/>
          </a:p>
          <a:p>
            <a:r>
              <a:rPr kumimoji="1" lang="en-US" altLang="ja-JP" dirty="0"/>
              <a:t>remote incident </a:t>
            </a:r>
          </a:p>
          <a:p>
            <a:br>
              <a:rPr lang="en-US" altLang="ja-JP" dirty="0"/>
            </a:br>
            <a:r>
              <a:rPr lang="en-US" altLang="ja-JP" dirty="0"/>
              <a:t>update set (commit preview retrieve)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爆炸形: 8 pt  3">
            <a:extLst>
              <a:ext uri="{FF2B5EF4-FFF2-40B4-BE49-F238E27FC236}">
                <a16:creationId xmlns:a16="http://schemas.microsoft.com/office/drawing/2014/main" id="{39C5C0CC-9A0E-320E-5924-8E641F50C454}"/>
              </a:ext>
            </a:extLst>
          </p:cNvPr>
          <p:cNvSpPr/>
          <p:nvPr/>
        </p:nvSpPr>
        <p:spPr>
          <a:xfrm>
            <a:off x="688905" y="4663441"/>
            <a:ext cx="408375" cy="457200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1970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84A9C7-FDC2-6570-9103-26ADBE588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0" y="632406"/>
            <a:ext cx="5051912" cy="28886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3C5AFD-2437-C251-524C-18A4A5BD4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646" y="469919"/>
            <a:ext cx="4987962" cy="28886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385A099-2BD9-FA1D-D2C1-3BDA12BCF71D}"/>
              </a:ext>
            </a:extLst>
          </p:cNvPr>
          <p:cNvSpPr txBox="1"/>
          <p:nvPr/>
        </p:nvSpPr>
        <p:spPr>
          <a:xfrm>
            <a:off x="5929248" y="3997937"/>
            <a:ext cx="41947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OOTB Table</a:t>
            </a:r>
          </a:p>
          <a:p>
            <a:r>
              <a:rPr kumimoji="1" lang="en-US" altLang="ja-JP" dirty="0"/>
              <a:t>Task </a:t>
            </a:r>
          </a:p>
          <a:p>
            <a:r>
              <a:rPr kumimoji="1" lang="en-US" altLang="ja-JP" dirty="0"/>
              <a:t>Incident </a:t>
            </a:r>
          </a:p>
          <a:p>
            <a:r>
              <a:rPr kumimoji="1" lang="en-US" altLang="ja-JP" dirty="0" err="1"/>
              <a:t>Reques</a:t>
            </a:r>
            <a:r>
              <a:rPr kumimoji="1" lang="ja-JP" altLang="en-US" dirty="0" err="1"/>
              <a:t>ｔ</a:t>
            </a:r>
            <a:endParaRPr kumimoji="1" lang="en-US" altLang="ja-JP" dirty="0"/>
          </a:p>
          <a:p>
            <a:r>
              <a:rPr kumimoji="1" lang="en-US" altLang="ja-JP" dirty="0"/>
              <a:t>Requested Item </a:t>
            </a:r>
          </a:p>
          <a:p>
            <a:r>
              <a:rPr kumimoji="1" lang="en-US" altLang="ja-JP" dirty="0"/>
              <a:t>Category  Catalog Item</a:t>
            </a:r>
          </a:p>
          <a:p>
            <a:r>
              <a:rPr kumimoji="1" lang="en-US" altLang="ja-JP" dirty="0"/>
              <a:t>Problem </a:t>
            </a:r>
          </a:p>
          <a:p>
            <a:r>
              <a:rPr kumimoji="1" lang="en-US" altLang="ja-JP" dirty="0"/>
              <a:t>User Role Group Company  Department  </a:t>
            </a:r>
            <a:endParaRPr kumimoji="1" lang="ja-JP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36B09C-1CEF-2B2C-D767-E21A569479CA}"/>
              </a:ext>
            </a:extLst>
          </p:cNvPr>
          <p:cNvSpPr txBox="1"/>
          <p:nvPr/>
        </p:nvSpPr>
        <p:spPr>
          <a:xfrm>
            <a:off x="1897165" y="2796658"/>
            <a:ext cx="227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>
                <a:effectLst/>
              </a:rPr>
              <a:t>sys_m2m.list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6168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055D9-8657-A302-EBBB-122FF7C2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>
                <a:latin typeface="LiberationSans-Bold"/>
              </a:rPr>
              <a:t>NAP </a:t>
            </a:r>
            <a:r>
              <a:rPr lang="ja-JP" altLang="en-US" sz="4000">
                <a:latin typeface="LiberationSans-Bold"/>
              </a:rPr>
              <a:t>社員派遣項目管理</a:t>
            </a:r>
            <a:r>
              <a:rPr lang="en-US" altLang="ja-JP" sz="4000">
                <a:latin typeface="LiberationSans-Bold"/>
              </a:rPr>
              <a:t>(Application)</a:t>
            </a:r>
            <a:endParaRPr kumimoji="1" lang="ja-JP" altLang="en-US" sz="4000">
              <a:latin typeface="LiberationSans-Bold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705B8FC-B05A-56B8-39E6-F52E2D51CBAE}"/>
              </a:ext>
            </a:extLst>
          </p:cNvPr>
          <p:cNvSpPr/>
          <p:nvPr/>
        </p:nvSpPr>
        <p:spPr>
          <a:xfrm>
            <a:off x="1692822" y="2050583"/>
            <a:ext cx="1329873" cy="906199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/>
              <a:t>営業</a:t>
            </a:r>
            <a:r>
              <a:rPr kumimoji="1" lang="en-US" altLang="ja-JP"/>
              <a:t>(</a:t>
            </a:r>
            <a:r>
              <a:rPr kumimoji="1" lang="ja-JP" altLang="en-US"/>
              <a:t>管理者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37D78FA5-96ED-D959-28A1-CF9DCA76272E}"/>
              </a:ext>
            </a:extLst>
          </p:cNvPr>
          <p:cNvSpPr/>
          <p:nvPr/>
        </p:nvSpPr>
        <p:spPr>
          <a:xfrm>
            <a:off x="3663087" y="2050582"/>
            <a:ext cx="1329873" cy="906199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/>
              <a:t>面接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0FA28914-7AF5-E1F0-0AAE-ABD43D6FF9AF}"/>
              </a:ext>
            </a:extLst>
          </p:cNvPr>
          <p:cNvSpPr/>
          <p:nvPr/>
        </p:nvSpPr>
        <p:spPr>
          <a:xfrm>
            <a:off x="5600548" y="2050581"/>
            <a:ext cx="1329873" cy="906199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/>
              <a:t>Start</a:t>
            </a:r>
            <a:endParaRPr kumimoji="1" lang="ja-JP" altLang="en-US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0EEC5605-EE5A-1949-C9CE-899FFD2C51B1}"/>
              </a:ext>
            </a:extLst>
          </p:cNvPr>
          <p:cNvSpPr/>
          <p:nvPr/>
        </p:nvSpPr>
        <p:spPr>
          <a:xfrm>
            <a:off x="7570813" y="2057750"/>
            <a:ext cx="1329873" cy="906199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/>
              <a:t>Work-on</a:t>
            </a:r>
            <a:endParaRPr kumimoji="1" lang="ja-JP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CB6EB03D-787F-FC00-5764-EE07940D2039}"/>
              </a:ext>
            </a:extLst>
          </p:cNvPr>
          <p:cNvSpPr/>
          <p:nvPr/>
        </p:nvSpPr>
        <p:spPr>
          <a:xfrm>
            <a:off x="9508274" y="2069700"/>
            <a:ext cx="1329873" cy="906199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/>
              <a:t>Release</a:t>
            </a:r>
            <a:endParaRPr kumimoji="1" lang="ja-JP" altLang="en-US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E7B22293-1EA8-E447-5951-874D95E61B75}"/>
              </a:ext>
            </a:extLst>
          </p:cNvPr>
          <p:cNvCxnSpPr>
            <a:cxnSpLocks/>
            <a:stCxn id="3" idx="3"/>
            <a:endCxn id="38" idx="1"/>
          </p:cNvCxnSpPr>
          <p:nvPr/>
        </p:nvCxnSpPr>
        <p:spPr>
          <a:xfrm flipV="1">
            <a:off x="3022695" y="2503682"/>
            <a:ext cx="6403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C8B464E-65FC-DEF3-86CB-6D2FF0C15532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4992960" y="2503681"/>
            <a:ext cx="60758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DE3C31C-C48E-F93F-D379-F7EF4AE2DABD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6930421" y="2503681"/>
            <a:ext cx="640392" cy="71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301C090-B3E4-AD4B-84F4-7D4B797E2CE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8900686" y="2503680"/>
            <a:ext cx="701898" cy="71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流程图: 磁盘 54">
            <a:extLst>
              <a:ext uri="{FF2B5EF4-FFF2-40B4-BE49-F238E27FC236}">
                <a16:creationId xmlns:a16="http://schemas.microsoft.com/office/drawing/2014/main" id="{17F6522B-DA7C-ACB2-9C74-1ABC1A376B49}"/>
              </a:ext>
            </a:extLst>
          </p:cNvPr>
          <p:cNvSpPr/>
          <p:nvPr/>
        </p:nvSpPr>
        <p:spPr>
          <a:xfrm>
            <a:off x="1786358" y="4276954"/>
            <a:ext cx="1142025" cy="906199"/>
          </a:xfrm>
          <a:prstGeom prst="flowChartMagneticDisk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流程图: 磁盘 55">
            <a:extLst>
              <a:ext uri="{FF2B5EF4-FFF2-40B4-BE49-F238E27FC236}">
                <a16:creationId xmlns:a16="http://schemas.microsoft.com/office/drawing/2014/main" id="{68431FE6-021D-6C42-6EC4-1798CF9EF925}"/>
              </a:ext>
            </a:extLst>
          </p:cNvPr>
          <p:cNvSpPr/>
          <p:nvPr/>
        </p:nvSpPr>
        <p:spPr>
          <a:xfrm>
            <a:off x="3742271" y="4276251"/>
            <a:ext cx="1142025" cy="906199"/>
          </a:xfrm>
          <a:prstGeom prst="flowChartMagneticDisk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流程图: 磁盘 56">
            <a:extLst>
              <a:ext uri="{FF2B5EF4-FFF2-40B4-BE49-F238E27FC236}">
                <a16:creationId xmlns:a16="http://schemas.microsoft.com/office/drawing/2014/main" id="{63717B62-2EEE-60D1-BEB1-854FED3A3D5F}"/>
              </a:ext>
            </a:extLst>
          </p:cNvPr>
          <p:cNvSpPr/>
          <p:nvPr/>
        </p:nvSpPr>
        <p:spPr>
          <a:xfrm>
            <a:off x="5726888" y="4276251"/>
            <a:ext cx="1142025" cy="906199"/>
          </a:xfrm>
          <a:prstGeom prst="flowChartMagneticDisk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流程图: 磁盘 57">
            <a:extLst>
              <a:ext uri="{FF2B5EF4-FFF2-40B4-BE49-F238E27FC236}">
                <a16:creationId xmlns:a16="http://schemas.microsoft.com/office/drawing/2014/main" id="{4237C424-94A3-8509-3DFE-0E62C66C3C6F}"/>
              </a:ext>
            </a:extLst>
          </p:cNvPr>
          <p:cNvSpPr/>
          <p:nvPr/>
        </p:nvSpPr>
        <p:spPr>
          <a:xfrm>
            <a:off x="7711505" y="4276251"/>
            <a:ext cx="1142025" cy="906199"/>
          </a:xfrm>
          <a:prstGeom prst="flowChartMagneticDisk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流程图: 磁盘 58">
            <a:extLst>
              <a:ext uri="{FF2B5EF4-FFF2-40B4-BE49-F238E27FC236}">
                <a16:creationId xmlns:a16="http://schemas.microsoft.com/office/drawing/2014/main" id="{EBB5A106-DD12-9DE7-DBAD-6DBD53063B58}"/>
              </a:ext>
            </a:extLst>
          </p:cNvPr>
          <p:cNvSpPr/>
          <p:nvPr/>
        </p:nvSpPr>
        <p:spPr>
          <a:xfrm>
            <a:off x="9696122" y="4276250"/>
            <a:ext cx="1142025" cy="906199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540B269-BD71-6D91-28DF-355ABD53916C}"/>
              </a:ext>
            </a:extLst>
          </p:cNvPr>
          <p:cNvCxnSpPr>
            <a:cxnSpLocks/>
            <a:stCxn id="3" idx="2"/>
            <a:endCxn id="55" idx="1"/>
          </p:cNvCxnSpPr>
          <p:nvPr/>
        </p:nvCxnSpPr>
        <p:spPr>
          <a:xfrm flipH="1">
            <a:off x="2357371" y="2956782"/>
            <a:ext cx="388" cy="132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流程图: 决策 63">
            <a:extLst>
              <a:ext uri="{FF2B5EF4-FFF2-40B4-BE49-F238E27FC236}">
                <a16:creationId xmlns:a16="http://schemas.microsoft.com/office/drawing/2014/main" id="{AB0476F3-BB52-9F75-9E88-06157DA80CDB}"/>
              </a:ext>
            </a:extLst>
          </p:cNvPr>
          <p:cNvSpPr/>
          <p:nvPr/>
        </p:nvSpPr>
        <p:spPr>
          <a:xfrm>
            <a:off x="1935740" y="3370755"/>
            <a:ext cx="843260" cy="391287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"/>
              <a:t>登録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47B91672-C0D6-6449-4613-CBFF5DEC007D}"/>
              </a:ext>
            </a:extLst>
          </p:cNvPr>
          <p:cNvCxnSpPr>
            <a:stCxn id="55" idx="4"/>
            <a:endCxn id="56" idx="2"/>
          </p:cNvCxnSpPr>
          <p:nvPr/>
        </p:nvCxnSpPr>
        <p:spPr>
          <a:xfrm flipV="1">
            <a:off x="2928383" y="4729351"/>
            <a:ext cx="813888" cy="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DC7F392-D919-A596-B1DC-2AB1E403DB0E}"/>
              </a:ext>
            </a:extLst>
          </p:cNvPr>
          <p:cNvCxnSpPr>
            <a:cxnSpLocks/>
            <a:stCxn id="57" idx="4"/>
            <a:endCxn id="76" idx="2"/>
          </p:cNvCxnSpPr>
          <p:nvPr/>
        </p:nvCxnSpPr>
        <p:spPr>
          <a:xfrm flipV="1">
            <a:off x="6868913" y="4729350"/>
            <a:ext cx="8425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流程图: 磁盘 75">
            <a:extLst>
              <a:ext uri="{FF2B5EF4-FFF2-40B4-BE49-F238E27FC236}">
                <a16:creationId xmlns:a16="http://schemas.microsoft.com/office/drawing/2014/main" id="{505241BE-8FC4-9017-F023-15D9308FC3A9}"/>
              </a:ext>
            </a:extLst>
          </p:cNvPr>
          <p:cNvSpPr/>
          <p:nvPr/>
        </p:nvSpPr>
        <p:spPr>
          <a:xfrm>
            <a:off x="7711505" y="4276250"/>
            <a:ext cx="1142025" cy="906199"/>
          </a:xfrm>
          <a:prstGeom prst="flowChartMagneticDisk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487EEEB-1AE5-3F46-FA8F-E94897099DB8}"/>
              </a:ext>
            </a:extLst>
          </p:cNvPr>
          <p:cNvCxnSpPr>
            <a:cxnSpLocks/>
            <a:stCxn id="56" idx="4"/>
            <a:endCxn id="57" idx="2"/>
          </p:cNvCxnSpPr>
          <p:nvPr/>
        </p:nvCxnSpPr>
        <p:spPr>
          <a:xfrm>
            <a:off x="4884296" y="4729351"/>
            <a:ext cx="842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A1DBDD6B-1CA6-5AAB-AC04-99D9FA11DDEB}"/>
              </a:ext>
            </a:extLst>
          </p:cNvPr>
          <p:cNvCxnSpPr>
            <a:stCxn id="76" idx="4"/>
            <a:endCxn id="59" idx="2"/>
          </p:cNvCxnSpPr>
          <p:nvPr/>
        </p:nvCxnSpPr>
        <p:spPr>
          <a:xfrm>
            <a:off x="8853530" y="4729350"/>
            <a:ext cx="842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20950D3C-F4ED-91DA-507A-65BB11AC0908}"/>
              </a:ext>
            </a:extLst>
          </p:cNvPr>
          <p:cNvSpPr/>
          <p:nvPr/>
        </p:nvSpPr>
        <p:spPr>
          <a:xfrm>
            <a:off x="83723" y="4633507"/>
            <a:ext cx="1326831" cy="2870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/>
              <a:t>ServiceNow</a:t>
            </a:r>
            <a:endParaRPr kumimoji="1" lang="ja-JP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C21ACEF6-850E-C650-5C05-F39C8695DBF6}"/>
              </a:ext>
            </a:extLst>
          </p:cNvPr>
          <p:cNvSpPr/>
          <p:nvPr/>
        </p:nvSpPr>
        <p:spPr>
          <a:xfrm>
            <a:off x="3861771" y="4616080"/>
            <a:ext cx="250128" cy="250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66AEE331-4D4D-AA80-B6AC-49FE9F61FA5B}"/>
              </a:ext>
            </a:extLst>
          </p:cNvPr>
          <p:cNvSpPr/>
          <p:nvPr/>
        </p:nvSpPr>
        <p:spPr>
          <a:xfrm>
            <a:off x="4112699" y="4879534"/>
            <a:ext cx="250128" cy="250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B73363BF-460B-5320-2955-204D5F3576C5}"/>
              </a:ext>
            </a:extLst>
          </p:cNvPr>
          <p:cNvSpPr/>
          <p:nvPr/>
        </p:nvSpPr>
        <p:spPr>
          <a:xfrm>
            <a:off x="4202959" y="4602753"/>
            <a:ext cx="250128" cy="250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865A1BC2-0EB5-EBB8-8211-21BA7383EE59}"/>
              </a:ext>
            </a:extLst>
          </p:cNvPr>
          <p:cNvSpPr/>
          <p:nvPr/>
        </p:nvSpPr>
        <p:spPr>
          <a:xfrm>
            <a:off x="4511879" y="4824692"/>
            <a:ext cx="250128" cy="250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07B5AD3D-6A10-B936-82EA-EF19A55AEB6A}"/>
              </a:ext>
            </a:extLst>
          </p:cNvPr>
          <p:cNvSpPr/>
          <p:nvPr/>
        </p:nvSpPr>
        <p:spPr>
          <a:xfrm>
            <a:off x="4609515" y="4545346"/>
            <a:ext cx="250128" cy="250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4F7FFDF0-1883-0B27-472A-98700BB3EB01}"/>
              </a:ext>
            </a:extLst>
          </p:cNvPr>
          <p:cNvSpPr/>
          <p:nvPr/>
        </p:nvSpPr>
        <p:spPr>
          <a:xfrm>
            <a:off x="6023120" y="4729349"/>
            <a:ext cx="250128" cy="250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BF608B1F-4512-0CC1-1AC6-6FBF5969D3FA}"/>
              </a:ext>
            </a:extLst>
          </p:cNvPr>
          <p:cNvSpPr/>
          <p:nvPr/>
        </p:nvSpPr>
        <p:spPr>
          <a:xfrm>
            <a:off x="6388060" y="4729349"/>
            <a:ext cx="250128" cy="250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648248D7-A9EB-C0CF-F347-D9B44D6239A8}"/>
              </a:ext>
            </a:extLst>
          </p:cNvPr>
          <p:cNvSpPr/>
          <p:nvPr/>
        </p:nvSpPr>
        <p:spPr>
          <a:xfrm>
            <a:off x="7985621" y="4651958"/>
            <a:ext cx="250128" cy="250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BBE76C5E-D0A6-474A-BDA4-0DE98C20DEB9}"/>
              </a:ext>
            </a:extLst>
          </p:cNvPr>
          <p:cNvSpPr/>
          <p:nvPr/>
        </p:nvSpPr>
        <p:spPr>
          <a:xfrm>
            <a:off x="8400329" y="4651958"/>
            <a:ext cx="250128" cy="250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DE20E8AF-CD5D-FFA2-1255-A227A9A65ED4}"/>
              </a:ext>
            </a:extLst>
          </p:cNvPr>
          <p:cNvSpPr/>
          <p:nvPr/>
        </p:nvSpPr>
        <p:spPr>
          <a:xfrm>
            <a:off x="10048146" y="5357235"/>
            <a:ext cx="250128" cy="250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F5CAE7E5-96FF-0E92-DB0F-A08AD2E02C77}"/>
              </a:ext>
            </a:extLst>
          </p:cNvPr>
          <p:cNvSpPr/>
          <p:nvPr/>
        </p:nvSpPr>
        <p:spPr>
          <a:xfrm>
            <a:off x="10507397" y="5357235"/>
            <a:ext cx="250128" cy="250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54C34D8-555F-1A4D-10DC-B330B70D776D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357759" y="2956782"/>
            <a:ext cx="2021192" cy="1358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流程图: 决策 3">
            <a:extLst>
              <a:ext uri="{FF2B5EF4-FFF2-40B4-BE49-F238E27FC236}">
                <a16:creationId xmlns:a16="http://schemas.microsoft.com/office/drawing/2014/main" id="{C75F3D9E-D22A-09C0-E841-159565029D63}"/>
              </a:ext>
            </a:extLst>
          </p:cNvPr>
          <p:cNvSpPr/>
          <p:nvPr/>
        </p:nvSpPr>
        <p:spPr>
          <a:xfrm>
            <a:off x="3174223" y="3568722"/>
            <a:ext cx="843260" cy="391287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"/>
              <a:t>更新</a:t>
            </a:r>
          </a:p>
        </p:txBody>
      </p:sp>
    </p:spTree>
    <p:extLst>
      <p:ext uri="{BB962C8B-B14F-4D97-AF65-F5344CB8AC3E}">
        <p14:creationId xmlns:p14="http://schemas.microsoft.com/office/powerpoint/2010/main" val="2667876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055D9-8657-A302-EBBB-122FF7C2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>
                <a:latin typeface="LiberationSans-Bold"/>
              </a:rPr>
              <a:t>NAP </a:t>
            </a:r>
            <a:r>
              <a:rPr lang="ja-JP" altLang="en-US" sz="4000">
                <a:latin typeface="LiberationSans-Bold"/>
              </a:rPr>
              <a:t>社員派遣項目管理</a:t>
            </a:r>
            <a:r>
              <a:rPr lang="zh-CN" altLang="en-US" sz="4000">
                <a:latin typeface="LiberationSans-Bold"/>
              </a:rPr>
              <a:t>（</a:t>
            </a:r>
            <a:r>
              <a:rPr lang="en-US" altLang="zh-CN" sz="4000">
                <a:latin typeface="LiberationSans-Bold"/>
              </a:rPr>
              <a:t>Tables)</a:t>
            </a:r>
            <a:endParaRPr kumimoji="1" lang="ja-JP" altLang="en-US" sz="4000">
              <a:latin typeface="LiberationSans-Bold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705B8FC-B05A-56B8-39E6-F52E2D51CBAE}"/>
              </a:ext>
            </a:extLst>
          </p:cNvPr>
          <p:cNvSpPr/>
          <p:nvPr/>
        </p:nvSpPr>
        <p:spPr>
          <a:xfrm>
            <a:off x="4510234" y="1716061"/>
            <a:ext cx="3620696" cy="4612989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/>
              <a:t>プロジェクト名（</a:t>
            </a:r>
            <a:r>
              <a:rPr kumimoji="1" lang="en-US" altLang="ja-JP" sz="1600"/>
              <a:t>40</a:t>
            </a:r>
            <a:r>
              <a:rPr kumimoji="1" lang="ja-JP" altLang="en-US" sz="1600"/>
              <a:t>文字以内）</a:t>
            </a:r>
            <a:endParaRPr kumimoji="1" lang="en-US" altLang="ja-JP" sz="1600"/>
          </a:p>
          <a:p>
            <a:r>
              <a:rPr kumimoji="1" lang="ja-JP" altLang="en-US" sz="1600"/>
              <a:t>プロジェクト紹介（</a:t>
            </a:r>
            <a:r>
              <a:rPr kumimoji="1" lang="en-US" altLang="ja-JP" sz="1600"/>
              <a:t>1000</a:t>
            </a:r>
            <a:r>
              <a:rPr kumimoji="1" lang="ja-JP" altLang="en-US" sz="1600"/>
              <a:t>文字以内）</a:t>
            </a:r>
            <a:endParaRPr kumimoji="1" lang="en-US" altLang="ja-JP" sz="1600"/>
          </a:p>
          <a:p>
            <a:r>
              <a:rPr kumimoji="1" lang="ja-JP" altLang="en-US" sz="1600"/>
              <a:t>会社（会社テーブルを参照）</a:t>
            </a:r>
            <a:endParaRPr kumimoji="1" lang="en-US" altLang="ja-JP" sz="1600"/>
          </a:p>
          <a:p>
            <a:r>
              <a:rPr kumimoji="1" lang="ja-JP" altLang="en-US" sz="1600"/>
              <a:t>連絡先（）</a:t>
            </a:r>
            <a:endParaRPr kumimoji="1" lang="en-US" altLang="ja-JP" sz="1600"/>
          </a:p>
          <a:p>
            <a:r>
              <a:rPr kumimoji="1" lang="ja-JP" altLang="en-US" sz="1600"/>
              <a:t>開始時間</a:t>
            </a:r>
            <a:endParaRPr kumimoji="1" lang="en-US" altLang="ja-JP" sz="1600"/>
          </a:p>
          <a:p>
            <a:r>
              <a:rPr kumimoji="1" lang="ja-JP" altLang="en-US" sz="1600"/>
              <a:t>終了時間</a:t>
            </a:r>
            <a:endParaRPr kumimoji="1" lang="en-US" altLang="ja-JP" sz="1600"/>
          </a:p>
          <a:p>
            <a:r>
              <a:rPr kumimoji="1" lang="ja-JP" altLang="en-US" sz="1600"/>
              <a:t>必須技術（複数不可）</a:t>
            </a:r>
            <a:endParaRPr kumimoji="1" lang="en-US" altLang="ja-JP" sz="1600"/>
          </a:p>
          <a:p>
            <a:r>
              <a:rPr kumimoji="1" lang="ja-JP" altLang="en-US" sz="1600"/>
              <a:t>技術（</a:t>
            </a:r>
            <a:r>
              <a:rPr kumimoji="1" lang="en-US" altLang="ja-JP" sz="1600"/>
              <a:t>Optional</a:t>
            </a:r>
            <a:r>
              <a:rPr kumimoji="1" lang="ja-JP" altLang="en-US" sz="1600"/>
              <a:t>）（複数）</a:t>
            </a:r>
            <a:endParaRPr kumimoji="1" lang="en-US" altLang="ja-JP" sz="1600"/>
          </a:p>
          <a:p>
            <a:r>
              <a:rPr kumimoji="1" lang="ja-JP" altLang="en-US" sz="1600"/>
              <a:t>技術者（複数可）（リスト）</a:t>
            </a:r>
            <a:r>
              <a:rPr kumimoji="1" lang="en-US" altLang="ja-JP" sz="1600"/>
              <a:t>(</a:t>
            </a:r>
            <a:r>
              <a:rPr kumimoji="1" lang="ja-JP" altLang="en-US" sz="1600"/>
              <a:t>部門＝</a:t>
            </a:r>
            <a:r>
              <a:rPr kumimoji="1" lang="en-US" altLang="ja-JP" sz="1600"/>
              <a:t>development</a:t>
            </a:r>
          </a:p>
          <a:p>
            <a:r>
              <a:rPr kumimoji="1" lang="ja-JP" altLang="en-US" sz="1600"/>
              <a:t>利益率（パーセンテージ）</a:t>
            </a:r>
            <a:endParaRPr kumimoji="1" lang="en-US" altLang="ja-JP" sz="1600"/>
          </a:p>
          <a:p>
            <a:r>
              <a:rPr kumimoji="1" lang="ja-JP" altLang="en-US" sz="1600"/>
              <a:t>メモ</a:t>
            </a:r>
            <a:endParaRPr kumimoji="1" lang="en-US" altLang="ja-JP" sz="1600"/>
          </a:p>
          <a:p>
            <a:r>
              <a:rPr kumimoji="1" lang="ja-JP" altLang="en-US" sz="1600"/>
              <a:t>コメント</a:t>
            </a:r>
            <a:endParaRPr kumimoji="1" lang="en-US" altLang="ja-JP" sz="1600"/>
          </a:p>
          <a:p>
            <a:r>
              <a:rPr kumimoji="1" lang="en-US" altLang="ja-JP" sz="1600"/>
              <a:t>Backup</a:t>
            </a:r>
            <a:r>
              <a:rPr kumimoji="1" lang="ja-JP" altLang="en-US" sz="1600"/>
              <a:t>管理（リスト、ユーザーテーブルを参照）</a:t>
            </a:r>
            <a:r>
              <a:rPr kumimoji="1" lang="en-US" altLang="ja-JP" sz="1600"/>
              <a:t>(</a:t>
            </a:r>
            <a:r>
              <a:rPr kumimoji="1" lang="ja-JP" altLang="en-US" sz="1600"/>
              <a:t>部門</a:t>
            </a:r>
            <a:r>
              <a:rPr kumimoji="1" lang="en-US" altLang="ja-JP" sz="1600"/>
              <a:t>=Sales</a:t>
            </a:r>
          </a:p>
          <a:p>
            <a:r>
              <a:rPr kumimoji="1" lang="ja-JP" altLang="en-US" sz="1600"/>
              <a:t>ステータス（選択肢）</a:t>
            </a:r>
            <a:endParaRPr kumimoji="1" lang="en-US" altLang="ja-JP" sz="1600"/>
          </a:p>
          <a:p>
            <a:endParaRPr kumimoji="1" lang="en-US" altLang="ja-JP" sz="160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820C1AF-FA3C-8E27-29DB-472C619A963C}"/>
              </a:ext>
            </a:extLst>
          </p:cNvPr>
          <p:cNvSpPr/>
          <p:nvPr/>
        </p:nvSpPr>
        <p:spPr>
          <a:xfrm>
            <a:off x="1627878" y="2782361"/>
            <a:ext cx="2210142" cy="2780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/>
              <a:t>会社（</a:t>
            </a:r>
            <a:r>
              <a:rPr kumimoji="1" lang="en-US" altLang="ja-JP" sz="1600"/>
              <a:t>core_company</a:t>
            </a:r>
            <a:r>
              <a:rPr kumimoji="1" lang="ja-JP" altLang="en-US" sz="1600"/>
              <a:t>）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4B878F0-1A53-3657-F0EF-36C8B841AA60}"/>
              </a:ext>
            </a:extLst>
          </p:cNvPr>
          <p:cNvSpPr/>
          <p:nvPr/>
        </p:nvSpPr>
        <p:spPr>
          <a:xfrm>
            <a:off x="1274478" y="3752112"/>
            <a:ext cx="1980000" cy="450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/>
              <a:t>社員（ｓｙｓ</a:t>
            </a:r>
            <a:r>
              <a:rPr kumimoji="1" lang="en-US" altLang="ja-JP" sz="1400"/>
              <a:t>_user</a:t>
            </a:r>
            <a:r>
              <a:rPr kumimoji="1" lang="ja-JP" altLang="en-US" sz="1400"/>
              <a:t>）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EBEB335-8C63-F99C-0219-51A4FDFCBEF1}"/>
              </a:ext>
            </a:extLst>
          </p:cNvPr>
          <p:cNvSpPr/>
          <p:nvPr/>
        </p:nvSpPr>
        <p:spPr>
          <a:xfrm>
            <a:off x="1459760" y="5570441"/>
            <a:ext cx="1890305" cy="4507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/>
              <a:t>技術</a:t>
            </a:r>
            <a:r>
              <a:rPr kumimoji="1" lang="en-US" altLang="ja-JP" sz="1400"/>
              <a:t>(u_tech)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B72B7DD-1CEA-750B-1358-EF9391E5EDF6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3350065" y="3545840"/>
            <a:ext cx="1421579" cy="22499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63937FB-AB53-B98D-5334-9147631737DA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3254478" y="3977469"/>
            <a:ext cx="1517166" cy="90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1694138-C2E5-ED59-4373-CC0EF56F6481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3838020" y="2557004"/>
            <a:ext cx="933624" cy="3643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C8FB84E-442F-C4B7-2014-AB5AC5D6E705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3254478" y="2774425"/>
            <a:ext cx="1537409" cy="12030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911F533-A25F-38C9-66D7-F6B64BB15729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3350065" y="3834977"/>
            <a:ext cx="1421579" cy="19608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3F8CEB8A-63CA-A4BA-1714-374F596A3564}"/>
              </a:ext>
            </a:extLst>
          </p:cNvPr>
          <p:cNvSpPr/>
          <p:nvPr/>
        </p:nvSpPr>
        <p:spPr>
          <a:xfrm>
            <a:off x="4791887" y="2847437"/>
            <a:ext cx="1078418" cy="5043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CDD98FBA-A0C6-EF6D-7C14-4001CB5C348B}"/>
              </a:ext>
            </a:extLst>
          </p:cNvPr>
          <p:cNvSpPr/>
          <p:nvPr/>
        </p:nvSpPr>
        <p:spPr>
          <a:xfrm>
            <a:off x="8427788" y="2062526"/>
            <a:ext cx="1361349" cy="721679"/>
          </a:xfrm>
          <a:prstGeom prst="wedgeRectCallout">
            <a:avLst>
              <a:gd name="adj1" fmla="val -81261"/>
              <a:gd name="adj2" fmla="val 4126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i="1">
                <a:solidFill>
                  <a:schemeClr val="tx2">
                    <a:lumMod val="60000"/>
                    <a:lumOff val="40000"/>
                  </a:schemeClr>
                </a:solidFill>
              </a:rPr>
              <a:t>プロジェクト期間重複不可能</a:t>
            </a:r>
            <a:endParaRPr kumimoji="1" lang="en-US" altLang="ja-JP" sz="1100" i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对话气泡: 矩形 9">
            <a:extLst>
              <a:ext uri="{FF2B5EF4-FFF2-40B4-BE49-F238E27FC236}">
                <a16:creationId xmlns:a16="http://schemas.microsoft.com/office/drawing/2014/main" id="{70234490-DD16-D780-6A58-AFA246E286D8}"/>
              </a:ext>
            </a:extLst>
          </p:cNvPr>
          <p:cNvSpPr/>
          <p:nvPr/>
        </p:nvSpPr>
        <p:spPr>
          <a:xfrm>
            <a:off x="8427788" y="4749862"/>
            <a:ext cx="1601910" cy="721679"/>
          </a:xfrm>
          <a:prstGeom prst="wedgeRectCallout">
            <a:avLst>
              <a:gd name="adj1" fmla="val -81261"/>
              <a:gd name="adj2" fmla="val 4126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i="1">
                <a:solidFill>
                  <a:schemeClr val="tx2">
                    <a:lumMod val="60000"/>
                    <a:lumOff val="40000"/>
                  </a:schemeClr>
                </a:solidFill>
              </a:rPr>
              <a:t>条件に基づいて選択肢</a:t>
            </a:r>
            <a:endParaRPr kumimoji="1" lang="en-US" altLang="ja-JP" sz="1100" i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6C848BC-C2A8-BDCF-5D2E-0641E3837E7E}"/>
              </a:ext>
            </a:extLst>
          </p:cNvPr>
          <p:cNvSpPr/>
          <p:nvPr/>
        </p:nvSpPr>
        <p:spPr>
          <a:xfrm>
            <a:off x="962795" y="4563188"/>
            <a:ext cx="2238841" cy="6227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/>
              <a:t>社員技術（</a:t>
            </a:r>
            <a:r>
              <a:rPr kumimoji="1" lang="en-US" altLang="ja-JP" sz="1400"/>
              <a:t>u_user_skill</a:t>
            </a:r>
            <a:r>
              <a:rPr kumimoji="1" lang="ja-JP" altLang="en-US" sz="1400"/>
              <a:t>）</a:t>
            </a: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3834FE12-B36A-8E86-EAEE-5EE7E2B90289}"/>
              </a:ext>
            </a:extLst>
          </p:cNvPr>
          <p:cNvCxnSpPr>
            <a:cxnSpLocks/>
            <a:stCxn id="16" idx="1"/>
            <a:endCxn id="5" idx="1"/>
          </p:cNvCxnSpPr>
          <p:nvPr/>
        </p:nvCxnSpPr>
        <p:spPr>
          <a:xfrm rot="10800000" flipH="1">
            <a:off x="962794" y="3977470"/>
            <a:ext cx="311683" cy="897109"/>
          </a:xfrm>
          <a:prstGeom prst="bentConnector3">
            <a:avLst>
              <a:gd name="adj1" fmla="val -733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50646B40-C0DD-49CB-2C02-F2DE06EAD90C}"/>
              </a:ext>
            </a:extLst>
          </p:cNvPr>
          <p:cNvCxnSpPr>
            <a:cxnSpLocks/>
            <a:stCxn id="16" idx="1"/>
            <a:endCxn id="6" idx="1"/>
          </p:cNvCxnSpPr>
          <p:nvPr/>
        </p:nvCxnSpPr>
        <p:spPr>
          <a:xfrm rot="10800000" flipH="1" flipV="1">
            <a:off x="962794" y="4874578"/>
            <a:ext cx="496965" cy="921220"/>
          </a:xfrm>
          <a:prstGeom prst="bentConnector3">
            <a:avLst>
              <a:gd name="adj1" fmla="val -459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AAF33DF-BA8D-1FAB-4E28-4ABE801ABDBF}"/>
              </a:ext>
            </a:extLst>
          </p:cNvPr>
          <p:cNvSpPr/>
          <p:nvPr/>
        </p:nvSpPr>
        <p:spPr>
          <a:xfrm>
            <a:off x="1555347" y="5046646"/>
            <a:ext cx="1980000" cy="25200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/>
              <a:t>スキルレベル</a:t>
            </a:r>
            <a:r>
              <a:rPr kumimoji="1" lang="en-US" altLang="ja-JP" sz="1400"/>
              <a:t>(</a:t>
            </a:r>
            <a:r>
              <a:rPr kumimoji="1" lang="ja-JP" altLang="en-US" sz="1400"/>
              <a:t>選択肢）</a:t>
            </a:r>
          </a:p>
        </p:txBody>
      </p:sp>
    </p:spTree>
    <p:extLst>
      <p:ext uri="{BB962C8B-B14F-4D97-AF65-F5344CB8AC3E}">
        <p14:creationId xmlns:p14="http://schemas.microsoft.com/office/powerpoint/2010/main" val="3620235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9D6420-7A4A-EB76-16FB-81232054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Create a table</a:t>
            </a:r>
            <a:endParaRPr kumimoji="1" lang="ja-JP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15C7C8-D729-9349-1FD7-9243B79CC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System Definition /tables</a:t>
            </a:r>
          </a:p>
          <a:p>
            <a:r>
              <a:rPr kumimoji="1" lang="en-US" altLang="ja-JP" dirty="0"/>
              <a:t>System Definition /tables and columns</a:t>
            </a:r>
          </a:p>
          <a:p>
            <a:endParaRPr lang="en-US" altLang="ja-JP" dirty="0"/>
          </a:p>
          <a:p>
            <a:r>
              <a:rPr lang="en-US" altLang="ja-JP" dirty="0">
                <a:solidFill>
                  <a:srgbClr val="FF0000"/>
                </a:solidFill>
              </a:rPr>
              <a:t>Extended</a:t>
            </a:r>
            <a:r>
              <a:rPr lang="en-US" altLang="ja-JP" dirty="0"/>
              <a:t> or not </a:t>
            </a:r>
            <a:r>
              <a:rPr lang="ja-JP" altLang="en-US" dirty="0"/>
              <a:t>　</a:t>
            </a:r>
            <a:r>
              <a:rPr lang="en-US" altLang="ja-JP" dirty="0"/>
              <a:t>×</a:t>
            </a:r>
          </a:p>
          <a:p>
            <a:r>
              <a:rPr kumimoji="1" lang="en-US" altLang="ja-JP" dirty="0"/>
              <a:t>Extendible or not </a:t>
            </a:r>
            <a:r>
              <a:rPr lang="ja-JP" altLang="en-US" dirty="0"/>
              <a:t>　〇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00207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9D6420-7A4A-EB76-16FB-81232054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プロジェクトテーブル　</a:t>
            </a:r>
            <a:r>
              <a:rPr kumimoji="1" lang="en-US" altLang="zh-CN"/>
              <a:t>Add Fields</a:t>
            </a:r>
            <a:br>
              <a:rPr kumimoji="1" lang="en-US" altLang="zh-CN"/>
            </a:br>
            <a:endParaRPr kumimoji="1" lang="ja-JP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15C7C8-D729-9349-1FD7-9243B79CC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pPr marL="0" indent="0">
              <a:buNone/>
            </a:pPr>
            <a:endParaRPr kumimoji="1" lang="ja-JP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E7868B0-BC45-DC92-08E7-B8D116C0F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215896"/>
              </p:ext>
            </p:extLst>
          </p:nvPr>
        </p:nvGraphicFramePr>
        <p:xfrm>
          <a:off x="1162686" y="1048174"/>
          <a:ext cx="9992994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220">
                  <a:extLst>
                    <a:ext uri="{9D8B030D-6E8A-4147-A177-3AD203B41FA5}">
                      <a16:colId xmlns:a16="http://schemas.microsoft.com/office/drawing/2014/main" val="2319867524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865921110"/>
                    </a:ext>
                  </a:extLst>
                </a:gridCol>
                <a:gridCol w="1914525">
                  <a:extLst>
                    <a:ext uri="{9D8B030D-6E8A-4147-A177-3AD203B41FA5}">
                      <a16:colId xmlns:a16="http://schemas.microsoft.com/office/drawing/2014/main" val="4205570007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97120132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811936762"/>
                    </a:ext>
                  </a:extLst>
                </a:gridCol>
                <a:gridCol w="1631949">
                  <a:extLst>
                    <a:ext uri="{9D8B030D-6E8A-4147-A177-3AD203B41FA5}">
                      <a16:colId xmlns:a16="http://schemas.microsoft.com/office/drawing/2014/main" val="2665650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err="1"/>
                        <a:t>Field</a:t>
                      </a:r>
                      <a:r>
                        <a:rPr kumimoji="1" lang="en-US" altLang="zh-CN" dirty="0" err="1"/>
                        <a:t>label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dirty="0" err="1"/>
                        <a:t>FieldName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/>
                        <a:t>FieldType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必須項目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482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プロジェクト名</a:t>
                      </a:r>
                      <a:endParaRPr kumimoji="1" lang="en-US" alt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u_project_name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文字列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Lengh:255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813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プロジェクト詳細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u_project_detail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文字列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1000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52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会社</a:t>
                      </a:r>
                      <a:endParaRPr kumimoji="1" lang="en-US" alt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u_company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参照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会社</a:t>
                      </a:r>
                      <a:endParaRPr kumimoji="1" lang="en-US" alt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86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連絡先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u_contact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参照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ユーザー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56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必須技術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u_skill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参照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Skill Table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27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技術</a:t>
                      </a:r>
                      <a:r>
                        <a:rPr kumimoji="1" lang="en-US" altLang="ja-JP"/>
                        <a:t>(Optional)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u_optional_skill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リスト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Skill table 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254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開始時間</a:t>
                      </a:r>
                      <a:endParaRPr kumimoji="1" lang="en-US" alt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u_start_date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日付</a:t>
                      </a:r>
                      <a:endParaRPr kumimoji="1" lang="en-US" alt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Date/time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85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終了時間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u_end_date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日付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Date/time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24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仕事時間帯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u_work_time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文字列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42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ステータス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u_status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選択肢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新規／対応中／完了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622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/>
                        <a:t>Active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u_active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True/false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53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021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4902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9D6420-7A4A-EB76-16FB-81232054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技術者</a:t>
            </a:r>
            <a:r>
              <a:rPr kumimoji="1" lang="en-US" altLang="zh-CN" dirty="0"/>
              <a:t>Add Fields</a:t>
            </a:r>
            <a:r>
              <a:rPr kumimoji="1" lang="ja-JP" altLang="en-US" dirty="0"/>
              <a:t>（</a:t>
            </a:r>
            <a:r>
              <a:rPr kumimoji="1" lang="en-US" altLang="ja-JP" dirty="0"/>
              <a:t>Home work)</a:t>
            </a:r>
            <a:endParaRPr kumimoji="1" lang="ja-JP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15C7C8-D729-9349-1FD7-9243B79CC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テーブル名：　　　　　　　　　　　　（</a:t>
            </a:r>
            <a:r>
              <a:rPr lang="en-US" altLang="ja-JP"/>
              <a:t>u_project</a:t>
            </a:r>
          </a:p>
          <a:p>
            <a:endParaRPr kumimoji="1" lang="en-US" altLang="ja-JP"/>
          </a:p>
          <a:p>
            <a:endParaRPr lang="en-US" altLang="ja-JP"/>
          </a:p>
          <a:p>
            <a:pPr marL="0" indent="0">
              <a:buNone/>
            </a:pPr>
            <a:endParaRPr kumimoji="1" lang="ja-JP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E7868B0-BC45-DC92-08E7-B8D116C0F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978427"/>
              </p:ext>
            </p:extLst>
          </p:nvPr>
        </p:nvGraphicFramePr>
        <p:xfrm>
          <a:off x="1162686" y="2559474"/>
          <a:ext cx="999299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220">
                  <a:extLst>
                    <a:ext uri="{9D8B030D-6E8A-4147-A177-3AD203B41FA5}">
                      <a16:colId xmlns:a16="http://schemas.microsoft.com/office/drawing/2014/main" val="2319867524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865921110"/>
                    </a:ext>
                  </a:extLst>
                </a:gridCol>
                <a:gridCol w="1553844">
                  <a:extLst>
                    <a:ext uri="{9D8B030D-6E8A-4147-A177-3AD203B41FA5}">
                      <a16:colId xmlns:a16="http://schemas.microsoft.com/office/drawing/2014/main" val="4205570007"/>
                    </a:ext>
                  </a:extLst>
                </a:gridCol>
                <a:gridCol w="2160906">
                  <a:extLst>
                    <a:ext uri="{9D8B030D-6E8A-4147-A177-3AD203B41FA5}">
                      <a16:colId xmlns:a16="http://schemas.microsoft.com/office/drawing/2014/main" val="297120132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811936762"/>
                    </a:ext>
                  </a:extLst>
                </a:gridCol>
                <a:gridCol w="1631949">
                  <a:extLst>
                    <a:ext uri="{9D8B030D-6E8A-4147-A177-3AD203B41FA5}">
                      <a16:colId xmlns:a16="http://schemas.microsoft.com/office/drawing/2014/main" val="2665650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/>
                        <a:t>Field</a:t>
                      </a:r>
                      <a:r>
                        <a:rPr kumimoji="1" lang="en-US" altLang="zh-CN"/>
                        <a:t>label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/>
                        <a:t>FieldName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/>
                        <a:t>FieldType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必須項目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482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プロジェクト名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u_project_name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参照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プロジェクト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813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技術者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u_work_user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参照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ユーザーテーブル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52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開始時間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u_start_date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日付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Date/time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86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終了時間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u_end_date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日付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Date/time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56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Active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u_active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True/false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53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/>
                        <a:t>単価</a:t>
                      </a:r>
                      <a:endParaRPr kumimoji="1" lang="en-US" altLang="ja-JP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u_unit_price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/>
                        <a:t>Currency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021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372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5F85F-9CBE-ECC1-9F28-78A9B140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Create a table extended from task</a:t>
            </a:r>
            <a:endParaRPr kumimoji="1" lang="ja-JP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89F802-00F0-022B-A26E-901E75AC1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Update some field labe on new table but not  task</a:t>
            </a:r>
          </a:p>
          <a:p>
            <a:r>
              <a:rPr lang="en-US" altLang="ja-JP"/>
              <a:t>Add</a:t>
            </a:r>
            <a:r>
              <a:rPr lang="zh-CN" altLang="en-US"/>
              <a:t> </a:t>
            </a:r>
            <a:r>
              <a:rPr lang="en-US" altLang="zh-CN"/>
              <a:t>hint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new table but not display in task table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6047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02F93-A451-AB4F-95FC-ACA19C4E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Configure </a:t>
            </a:r>
            <a:r>
              <a:rPr lang="en-US" altLang="ja-JP" dirty="0" err="1"/>
              <a:t>Mudule</a:t>
            </a:r>
            <a:endParaRPr kumimoji="1" lang="ja-JP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19C3B5-1A83-6D7C-7F93-9FA69AC8213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63" y="1846263"/>
            <a:ext cx="10058400" cy="4022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sz="1800" b="1" i="0" u="none" strike="noStrike" baseline="0" dirty="0">
                <a:latin typeface="LiberationSerif-Bold"/>
              </a:rPr>
              <a:t>Other available module/link types</a:t>
            </a:r>
            <a:r>
              <a:rPr lang="en-US" altLang="ja-JP" sz="1800" b="0" i="0" u="none" strike="noStrike" baseline="0" dirty="0">
                <a:latin typeface="LiberationSerif"/>
              </a:rPr>
              <a:t>:</a:t>
            </a:r>
          </a:p>
          <a:p>
            <a:pPr algn="l"/>
            <a:r>
              <a:rPr lang="en-US" altLang="ja-JP" sz="1800" b="0" i="0" u="none" strike="noStrike" baseline="0" dirty="0">
                <a:latin typeface="LiberationSerif"/>
              </a:rPr>
              <a:t>Map page</a:t>
            </a:r>
          </a:p>
          <a:p>
            <a:pPr algn="l"/>
            <a:r>
              <a:rPr lang="en-US" altLang="ja-JP" sz="1800" b="0" i="0" u="none" strike="noStrike" baseline="0" dirty="0">
                <a:latin typeface="LiberationSerif"/>
              </a:rPr>
              <a:t>Content page</a:t>
            </a:r>
          </a:p>
          <a:p>
            <a:pPr algn="l"/>
            <a:r>
              <a:rPr lang="en-US" altLang="ja-JP" sz="1800" b="0" i="0" u="none" strike="noStrike" baseline="0" dirty="0">
                <a:latin typeface="LiberationSerif"/>
              </a:rPr>
              <a:t>Run a report</a:t>
            </a:r>
          </a:p>
          <a:p>
            <a:pPr algn="l"/>
            <a:r>
              <a:rPr lang="en-US" altLang="ja-JP" sz="1800" b="0" i="0" u="none" strike="noStrike" baseline="0" dirty="0">
                <a:latin typeface="LiberationSerif"/>
              </a:rPr>
              <a:t>Separator</a:t>
            </a:r>
          </a:p>
          <a:p>
            <a:pPr algn="l"/>
            <a:r>
              <a:rPr lang="en-US" altLang="ja-JP" sz="1800" b="0" i="0" u="none" strike="noStrike" baseline="0" dirty="0">
                <a:latin typeface="LiberationSerif"/>
              </a:rPr>
              <a:t>Single record</a:t>
            </a:r>
          </a:p>
          <a:p>
            <a:pPr algn="l"/>
            <a:r>
              <a:rPr lang="en-US" altLang="ja-JP" sz="1800" b="0" i="0" u="none" strike="noStrike" baseline="0" dirty="0">
                <a:latin typeface="LiberationSerif"/>
              </a:rPr>
              <a:t>Survey</a:t>
            </a:r>
          </a:p>
          <a:p>
            <a:pPr algn="l"/>
            <a:r>
              <a:rPr lang="en-US" altLang="ja-JP" sz="1800" b="0" i="0" u="none" strike="noStrike" baseline="0" dirty="0">
                <a:latin typeface="LiberationSerif"/>
              </a:rPr>
              <a:t>Timeline page</a:t>
            </a:r>
          </a:p>
          <a:p>
            <a:pPr algn="l"/>
            <a:r>
              <a:rPr lang="en-US" altLang="ja-JP" sz="1800" b="0" i="0" u="none" strike="noStrike" baseline="0" dirty="0">
                <a:latin typeface="LiberationSerif"/>
              </a:rPr>
              <a:t>URL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9960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14B5D-8F89-4E08-7F7E-4D4B1759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>
                <a:latin typeface="LiberationSans-Bold"/>
              </a:rPr>
              <a:t>Create a</a:t>
            </a:r>
            <a:r>
              <a:rPr lang="zh-CN" altLang="en-US" sz="4000">
                <a:latin typeface="LiberationSans-Bold"/>
              </a:rPr>
              <a:t> </a:t>
            </a:r>
            <a:r>
              <a:rPr lang="en-US" altLang="zh-CN" sz="4000">
                <a:latin typeface="LiberationSans-Bold"/>
              </a:rPr>
              <a:t>developer</a:t>
            </a:r>
            <a:r>
              <a:rPr lang="zh-CN" altLang="en-US" sz="4000">
                <a:latin typeface="LiberationSans-Bold"/>
              </a:rPr>
              <a:t> </a:t>
            </a:r>
            <a:r>
              <a:rPr lang="en-US" altLang="zh-CN" sz="4000">
                <a:latin typeface="LiberationSans-Bold"/>
              </a:rPr>
              <a:t>account</a:t>
            </a:r>
            <a:endParaRPr kumimoji="1" lang="ja-JP" altLang="en-US" sz="4000">
              <a:latin typeface="LiberationSans-Bold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BF68DA-A543-142F-9FDC-0573BBB44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  <a:p>
            <a:endParaRPr kumimoji="1" lang="en-US" altLang="zh-CN"/>
          </a:p>
          <a:p>
            <a:endParaRPr kumimoji="1" lang="ja-JP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E160C9-5471-C4EF-E263-F6C520CC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19395"/>
            <a:ext cx="6112265" cy="41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23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64B75-B40F-D2C8-A1EF-0C45C007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Form Configure</a:t>
            </a:r>
            <a:endParaRPr kumimoji="1" lang="ja-JP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1A87D0-EAE6-831E-4B2B-1591EF87B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Form Design</a:t>
            </a:r>
            <a:r>
              <a:rPr lang="ja-JP" altLang="en-US"/>
              <a:t>／</a:t>
            </a:r>
            <a:r>
              <a:rPr lang="en-US" altLang="ja-JP"/>
              <a:t>Form</a:t>
            </a:r>
            <a:r>
              <a:rPr lang="ja-JP" altLang="en-US"/>
              <a:t> </a:t>
            </a:r>
            <a:r>
              <a:rPr lang="en-US" altLang="ja-JP"/>
              <a:t>Layout</a:t>
            </a:r>
            <a:br>
              <a:rPr kumimoji="1" lang="en-US" altLang="ja-JP"/>
            </a:br>
            <a:r>
              <a:rPr kumimoji="1" lang="ja-JP" altLang="en-US"/>
              <a:t>①</a:t>
            </a:r>
            <a:r>
              <a:rPr kumimoji="1" lang="en-US" altLang="ja-JP"/>
              <a:t>View set </a:t>
            </a:r>
          </a:p>
          <a:p>
            <a:r>
              <a:rPr kumimoji="1" lang="ja-JP" altLang="en-US"/>
              <a:t>②</a:t>
            </a:r>
            <a:r>
              <a:rPr kumimoji="1" lang="en-US" altLang="ja-JP"/>
              <a:t>section </a:t>
            </a:r>
            <a:r>
              <a:rPr kumimoji="1" lang="ja-JP" altLang="en-US"/>
              <a:t>複数の場合</a:t>
            </a:r>
            <a:endParaRPr kumimoji="1" lang="en-US" altLang="ja-JP"/>
          </a:p>
          <a:p>
            <a:endParaRPr kumimoji="1" lang="en-US" altLang="ja-JP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9166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64B75-B40F-D2C8-A1EF-0C45C007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List Configure</a:t>
            </a:r>
            <a:endParaRPr kumimoji="1" lang="ja-JP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1A87D0-EAE6-831E-4B2B-1591EF87B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List Layout </a:t>
            </a:r>
          </a:p>
          <a:p>
            <a:r>
              <a:rPr kumimoji="1" lang="en-US" altLang="ja-JP"/>
              <a:t>List Control</a:t>
            </a:r>
          </a:p>
          <a:p>
            <a:r>
              <a:rPr lang="en-US" altLang="ja-JP"/>
              <a:t> </a:t>
            </a:r>
          </a:p>
          <a:p>
            <a:r>
              <a:rPr kumimoji="1" lang="en-US" altLang="zh-CN"/>
              <a:t>Personalize List Column</a:t>
            </a:r>
            <a:endParaRPr kumimoji="1" lang="en-US" altLang="ja-JP"/>
          </a:p>
          <a:p>
            <a:r>
              <a:rPr kumimoji="1" lang="en-US" altLang="ja-JP"/>
              <a:t>List Calculate  </a:t>
            </a:r>
          </a:p>
          <a:p>
            <a:r>
              <a:rPr lang="en-US" altLang="ja-JP"/>
              <a:t>           </a:t>
            </a:r>
            <a:r>
              <a:rPr lang="zh-CN" altLang="en-US"/>
              <a:t>平均值 最大值 最小值 合计</a:t>
            </a:r>
            <a:endParaRPr kumimoji="1" lang="ja-JP" altLang="en-US"/>
          </a:p>
          <a:p>
            <a:endParaRPr kumimoji="1" lang="en-US" altLang="ja-JP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2293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E78B4-59A2-FF07-7480-B13C37784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ACL</a:t>
            </a:r>
            <a:r>
              <a:rPr kumimoji="1" lang="ja-JP" altLang="en-US"/>
              <a:t>（</a:t>
            </a:r>
            <a:r>
              <a:rPr kumimoji="1" lang="en-US" altLang="ja-JP"/>
              <a:t>Access Control </a:t>
            </a:r>
            <a:r>
              <a:rPr kumimoji="1" lang="ja-JP" altLang="en-US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2AB6A4-E079-E940-A293-88D0AFEE4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640" y="1813460"/>
            <a:ext cx="3902592" cy="402272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97023A-9021-30A3-5878-209759AE9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796" y="1813460"/>
            <a:ext cx="5424734" cy="31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45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4B46D-CC8E-0740-C039-72F0D7A0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Practice</a:t>
            </a:r>
            <a:endParaRPr kumimoji="1" lang="ja-JP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5D594C-CE4D-E915-9F30-D450E3461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ja-JP" sz="1800" b="0" i="0" u="none" strike="noStrike" baseline="0">
                <a:latin typeface="LiberationSerif"/>
              </a:rPr>
              <a:t>Creating a new user</a:t>
            </a:r>
          </a:p>
          <a:p>
            <a:pPr algn="l"/>
            <a:r>
              <a:rPr lang="en-US" altLang="ja-JP" sz="1800" b="0" i="0" u="none" strike="noStrike" baseline="0">
                <a:latin typeface="LiberationSerif"/>
              </a:rPr>
              <a:t>Creating a new group</a:t>
            </a:r>
          </a:p>
          <a:p>
            <a:pPr algn="l"/>
            <a:r>
              <a:rPr lang="en-US" altLang="ja-JP" sz="1800" b="0" i="0" u="none" strike="noStrike" baseline="0">
                <a:latin typeface="LiberationSerif"/>
              </a:rPr>
              <a:t>Creating a new role</a:t>
            </a:r>
          </a:p>
          <a:p>
            <a:pPr algn="l"/>
            <a:r>
              <a:rPr lang="en-US" altLang="ja-JP" sz="1800" b="0" i="0" u="none" strike="noStrike" baseline="0">
                <a:latin typeface="LiberationSerif"/>
              </a:rPr>
              <a:t>Associating users to one or more groups</a:t>
            </a:r>
          </a:p>
          <a:p>
            <a:pPr algn="l"/>
            <a:r>
              <a:rPr lang="en-US" altLang="ja-JP" sz="1800" b="0" i="0" u="none" strike="noStrike" baseline="0">
                <a:latin typeface="LiberationSerif"/>
              </a:rPr>
              <a:t>Assigning roles to a group</a:t>
            </a:r>
          </a:p>
          <a:p>
            <a:pPr algn="l"/>
            <a:r>
              <a:rPr lang="en-US" altLang="ja-JP" sz="1800" b="0" i="0" u="none" strike="noStrike" baseline="0">
                <a:latin typeface="LiberationSerif"/>
              </a:rPr>
              <a:t>Impersonating as a different user</a:t>
            </a:r>
          </a:p>
          <a:p>
            <a:pPr algn="l"/>
            <a:r>
              <a:rPr lang="en-US" altLang="ja-JP" sz="1800" b="0" i="0" u="none" strike="noStrike" baseline="0">
                <a:latin typeface="LiberationSerif"/>
              </a:rPr>
              <a:t>Configuring location, department, and country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5494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9B2DE7-748F-9E18-D0BF-7D485FBE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CMDB</a:t>
            </a:r>
            <a:endParaRPr kumimoji="1" lang="ja-JP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7F4D34B-5883-CA21-54C0-ACAE832F2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691" y="1846263"/>
            <a:ext cx="7814943" cy="4022725"/>
          </a:xfrm>
        </p:spPr>
      </p:pic>
    </p:spTree>
    <p:extLst>
      <p:ext uri="{BB962C8B-B14F-4D97-AF65-F5344CB8AC3E}">
        <p14:creationId xmlns:p14="http://schemas.microsoft.com/office/powerpoint/2010/main" val="903206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3F682-E9C4-4CB2-0C65-29BE6FA3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>
                <a:latin typeface="LiberationSans-Bold"/>
                <a:ea typeface="+mn-ea"/>
                <a:cs typeface="+mn-cs"/>
              </a:rPr>
              <a:t>Personal Development instance PDI</a:t>
            </a:r>
            <a:endParaRPr kumimoji="1" lang="ja-JP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B7BC841-A7EA-2E4E-39D7-7B8887709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041" y="1859984"/>
            <a:ext cx="4867219" cy="258645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68B727-8E0E-577D-5DDC-8A09A60C8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997" y="3619310"/>
            <a:ext cx="6737696" cy="274969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B3371FF-2C64-6FAE-3C51-A53F7F014979}"/>
              </a:ext>
            </a:extLst>
          </p:cNvPr>
          <p:cNvSpPr txBox="1"/>
          <p:nvPr/>
        </p:nvSpPr>
        <p:spPr>
          <a:xfrm>
            <a:off x="747307" y="5841665"/>
            <a:ext cx="6095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b="1" i="0" u="none" strike="noStrike" baseline="0">
                <a:latin typeface="LiberationSans-Bold"/>
              </a:rPr>
              <a:t>Logging in to your instance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5485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1AAACE3-E8EA-CD6C-48B5-41A1F7F5E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96" y="1832071"/>
            <a:ext cx="7264773" cy="22099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8C5F61-9CD1-64EB-AD22-67DFBCCB8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59" y="3201142"/>
            <a:ext cx="3361816" cy="27509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B93319-BA5E-A34A-5AE8-D01142F1A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855" y="2622969"/>
            <a:ext cx="2666816" cy="283803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BDB549-37F8-3409-4114-F301E10A1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>
                <a:latin typeface="LiberationSans-Bold"/>
                <a:ea typeface="+mn-ea"/>
                <a:cs typeface="+mn-cs"/>
              </a:rPr>
              <a:t>Servicenow Layout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461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D91B42-3F60-E250-71FD-C9869ECF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84" y="476679"/>
            <a:ext cx="11011416" cy="558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7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055D9-8657-A302-EBBB-122FF7C2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>
                <a:latin typeface="LiberationSans-Bold"/>
              </a:rPr>
              <a:t>Set Language/Timezone</a:t>
            </a:r>
            <a:endParaRPr kumimoji="1" lang="ja-JP" altLang="en-US" sz="4000">
              <a:latin typeface="LiberationSans-Bold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F5638E8-C51C-D0BA-A51C-D974C744B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949" y="1921351"/>
            <a:ext cx="2738289" cy="199633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208392-CE19-5DBA-B6A9-B746B970C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719" y="2448753"/>
            <a:ext cx="4692891" cy="7747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C4ABF0D-5CF4-0B91-11A1-C70A33EC581C}"/>
              </a:ext>
            </a:extLst>
          </p:cNvPr>
          <p:cNvSpPr txBox="1"/>
          <p:nvPr/>
        </p:nvSpPr>
        <p:spPr>
          <a:xfrm>
            <a:off x="7177707" y="2131770"/>
            <a:ext cx="3641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LiberationSans-Bold"/>
              </a:rPr>
              <a:t>①</a:t>
            </a:r>
            <a:r>
              <a:rPr lang="en-US" altLang="ja-JP" dirty="0">
                <a:latin typeface="LiberationSans-Bold"/>
              </a:rPr>
              <a:t>System</a:t>
            </a:r>
            <a:r>
              <a:rPr lang="ja-JP" altLang="en-US" dirty="0">
                <a:latin typeface="LiberationSans-Bold"/>
              </a:rPr>
              <a:t> </a:t>
            </a:r>
            <a:r>
              <a:rPr lang="en-US" altLang="ja-JP" dirty="0">
                <a:latin typeface="LiberationSans-Bold"/>
              </a:rPr>
              <a:t>Properties/System</a:t>
            </a:r>
            <a:endParaRPr kumimoji="1" lang="en-US" altLang="ja-JP" dirty="0">
              <a:latin typeface="LiberationSans-Bold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11C7FC-6D0A-C217-BA41-E1C29B45E456}"/>
              </a:ext>
            </a:extLst>
          </p:cNvPr>
          <p:cNvSpPr txBox="1"/>
          <p:nvPr/>
        </p:nvSpPr>
        <p:spPr>
          <a:xfrm>
            <a:off x="740588" y="3381814"/>
            <a:ext cx="2211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plugin</a:t>
            </a:r>
            <a:endParaRPr lang="ja-JP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6F89581-B75E-57E5-CC73-3079BEF91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653" y="4324158"/>
            <a:ext cx="10324836" cy="119179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4639352-ECDC-16AC-F7EB-EEF869DBE7F4}"/>
              </a:ext>
            </a:extLst>
          </p:cNvPr>
          <p:cNvSpPr txBox="1"/>
          <p:nvPr/>
        </p:nvSpPr>
        <p:spPr>
          <a:xfrm>
            <a:off x="7265795" y="3540476"/>
            <a:ext cx="4013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0" i="0" dirty="0">
                <a:solidFill>
                  <a:srgbClr val="151920"/>
                </a:solidFill>
                <a:effectLst/>
                <a:latin typeface="Lato" panose="020F0502020204030204" pitchFamily="34" charset="0"/>
              </a:rPr>
              <a:t>glide.sys.default.tz = Asia/Tokyo</a:t>
            </a:r>
            <a:endParaRPr lang="ja-JP" altLang="en-US" sz="1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8989FBF-6FAC-FA94-32E5-9D89AA7EC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621" y="2248952"/>
            <a:ext cx="3320613" cy="182431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AC0A74-46A4-D286-D832-7AB757CB326C}"/>
              </a:ext>
            </a:extLst>
          </p:cNvPr>
          <p:cNvSpPr txBox="1"/>
          <p:nvPr/>
        </p:nvSpPr>
        <p:spPr>
          <a:xfrm>
            <a:off x="7460682" y="2895512"/>
            <a:ext cx="2307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latin typeface="LiberationSans-Bold"/>
              </a:rPr>
              <a:t>Asia/Tokyo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CC5778-B0BB-BC99-8479-2116CA9B020F}"/>
              </a:ext>
            </a:extLst>
          </p:cNvPr>
          <p:cNvSpPr/>
          <p:nvPr/>
        </p:nvSpPr>
        <p:spPr>
          <a:xfrm>
            <a:off x="9936480" y="4640937"/>
            <a:ext cx="1150620" cy="89392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8101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055D9-8657-A302-EBBB-122FF7C2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>
                <a:latin typeface="LiberationSans-Bold"/>
              </a:rPr>
              <a:t>Configu</a:t>
            </a:r>
            <a:r>
              <a:rPr lang="en-US" altLang="ja-JP" sz="4000" dirty="0">
                <a:latin typeface="LiberationSans-Bold"/>
              </a:rPr>
              <a:t>re</a:t>
            </a:r>
            <a:r>
              <a:rPr lang="ja-JP" altLang="en-US" sz="4000" dirty="0">
                <a:latin typeface="LiberationSans-Bold"/>
              </a:rPr>
              <a:t> </a:t>
            </a:r>
            <a:r>
              <a:rPr lang="en-US" altLang="ja-JP" sz="4000" dirty="0">
                <a:latin typeface="LiberationSans-Bold"/>
              </a:rPr>
              <a:t>your</a:t>
            </a:r>
            <a:r>
              <a:rPr lang="ja-JP" altLang="en-US" sz="4000" dirty="0">
                <a:latin typeface="LiberationSans-Bold"/>
              </a:rPr>
              <a:t> </a:t>
            </a:r>
            <a:r>
              <a:rPr lang="en-US" altLang="ja-JP" sz="4000" dirty="0">
                <a:latin typeface="LiberationSans-Bold"/>
              </a:rPr>
              <a:t>instance</a:t>
            </a:r>
            <a:endParaRPr kumimoji="1" lang="ja-JP" altLang="en-US" sz="4000" dirty="0">
              <a:latin typeface="LiberationSans-Bold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FB93EAF-D47A-4B53-5E02-889EFF932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739" y="1895244"/>
            <a:ext cx="6129655" cy="191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3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C5ACD-418B-1151-A0F3-8093DA85E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>
                <a:latin typeface="LiberationSans-Bold"/>
              </a:rPr>
              <a:t>Next Experience /UI16</a:t>
            </a:r>
            <a:endParaRPr kumimoji="1" lang="ja-JP" altLang="en-US" sz="4000">
              <a:latin typeface="LiberationSans-Bold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7ADA08-1640-F779-EFB4-AC239A16F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sys_properties_list</a:t>
            </a:r>
            <a:r>
              <a:rPr kumimoji="1" lang="ja-JP" altLang="en-US" dirty="0"/>
              <a:t>→</a:t>
            </a:r>
            <a:r>
              <a:rPr lang="en-US" altLang="ja-JP" b="0" i="0" u="sng" dirty="0" err="1">
                <a:solidFill>
                  <a:srgbClr val="2E2E2E"/>
                </a:solidFill>
                <a:effectLst/>
                <a:latin typeface="SourceSansPro"/>
                <a:hlinkClick r:id="rId3"/>
              </a:rPr>
              <a:t>glide.ui.polaris.experience</a:t>
            </a:r>
            <a:endParaRPr kumimoji="1" lang="ja-JP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4B0D4D-6E1D-703B-F183-926350A2D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445" y="2424982"/>
            <a:ext cx="4802207" cy="24236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C101FE-9787-FBC5-6559-160B5B3BC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394" y="2412637"/>
            <a:ext cx="4700544" cy="243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53354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3990</TotalTime>
  <Words>1488</Words>
  <Application>Microsoft Office PowerPoint</Application>
  <PresentationFormat>ワイド画面</PresentationFormat>
  <Paragraphs>250</Paragraphs>
  <Slides>34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46" baseType="lpstr">
      <vt:lpstr>Lato</vt:lpstr>
      <vt:lpstr>LiberationSans-Bold</vt:lpstr>
      <vt:lpstr>LiberationSerif</vt:lpstr>
      <vt:lpstr>LiberationSerif-Bold</vt:lpstr>
      <vt:lpstr>ＭＳ Ｐゴシック</vt:lpstr>
      <vt:lpstr>SourceSansPro</vt:lpstr>
      <vt:lpstr>游ゴシック</vt:lpstr>
      <vt:lpstr>等线</vt:lpstr>
      <vt:lpstr>宋体</vt:lpstr>
      <vt:lpstr>Calibri</vt:lpstr>
      <vt:lpstr>Calibri Light</vt:lpstr>
      <vt:lpstr>回顾</vt:lpstr>
      <vt:lpstr>ServiceNow </vt:lpstr>
      <vt:lpstr>Link:</vt:lpstr>
      <vt:lpstr>Create a developer account</vt:lpstr>
      <vt:lpstr>Personal Development instance PDI</vt:lpstr>
      <vt:lpstr>Servicenow Layout</vt:lpstr>
      <vt:lpstr>PowerPoint プレゼンテーション</vt:lpstr>
      <vt:lpstr>Set Language/Timezone</vt:lpstr>
      <vt:lpstr>Configure your instance</vt:lpstr>
      <vt:lpstr>Next Experience /UI16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List Filter</vt:lpstr>
      <vt:lpstr>Form</vt:lpstr>
      <vt:lpstr>Form</vt:lpstr>
      <vt:lpstr>Field Dictionary /辞書</vt:lpstr>
      <vt:lpstr>Create Application（演示）</vt:lpstr>
      <vt:lpstr>PowerPoint プレゼンテーション</vt:lpstr>
      <vt:lpstr>Scope and update set</vt:lpstr>
      <vt:lpstr>PowerPoint プレゼンテーション</vt:lpstr>
      <vt:lpstr>NAP 社員派遣項目管理(Application)</vt:lpstr>
      <vt:lpstr>NAP 社員派遣項目管理（Tables)</vt:lpstr>
      <vt:lpstr>Create a table</vt:lpstr>
      <vt:lpstr>プロジェクトテーブル　Add Fields </vt:lpstr>
      <vt:lpstr>技術者Add Fields（Home work)</vt:lpstr>
      <vt:lpstr>Create a table extended from task</vt:lpstr>
      <vt:lpstr>Configure Mudule</vt:lpstr>
      <vt:lpstr>Form Configure</vt:lpstr>
      <vt:lpstr>List Configure</vt:lpstr>
      <vt:lpstr>ACL（Access Control ）</vt:lpstr>
      <vt:lpstr>Practice</vt:lpstr>
      <vt:lpstr>CMDB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SeriviceNow </dc:title>
  <dc:creator>shuang chang</dc:creator>
  <cp:lastModifiedBy>lsz</cp:lastModifiedBy>
  <cp:revision>23</cp:revision>
  <dcterms:created xsi:type="dcterms:W3CDTF">2023-11-11T13:14:10Z</dcterms:created>
  <dcterms:modified xsi:type="dcterms:W3CDTF">2023-12-01T13:30:43Z</dcterms:modified>
</cp:coreProperties>
</file>